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  <p:sldMasterId id="2147483876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1724A58-364C-46E8-B5AC-3D276DE2066C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C1A4BA6-DB78-4446-B84A-98737746ED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4A58-364C-46E8-B5AC-3D276DE2066C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A4BA6-DB78-4446-B84A-98737746ED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4A58-364C-46E8-B5AC-3D276DE2066C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A4BA6-DB78-4446-B84A-98737746ED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January 24,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068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January 24,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58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January 24,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35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January 24,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561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January 24,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83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January 24,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042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January 24,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653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January 24,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226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4A58-364C-46E8-B5AC-3D276DE2066C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A4BA6-DB78-4446-B84A-98737746ED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January 24,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8278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January 24,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673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January 24,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7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4A58-364C-46E8-B5AC-3D276DE2066C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A4BA6-DB78-4446-B84A-98737746ED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4A58-364C-46E8-B5AC-3D276DE2066C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A4BA6-DB78-4446-B84A-98737746ED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724A58-364C-46E8-B5AC-3D276DE2066C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C1A4BA6-DB78-4446-B84A-98737746ED93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1724A58-364C-46E8-B5AC-3D276DE2066C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C1A4BA6-DB78-4446-B84A-98737746ED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4A58-364C-46E8-B5AC-3D276DE2066C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A4BA6-DB78-4446-B84A-98737746ED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4A58-364C-46E8-B5AC-3D276DE2066C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A4BA6-DB78-4446-B84A-98737746ED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4A58-364C-46E8-B5AC-3D276DE2066C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A4BA6-DB78-4446-B84A-98737746ED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1724A58-364C-46E8-B5AC-3D276DE2066C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C1A4BA6-DB78-4446-B84A-98737746ED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January 24,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812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CS345 – Event-driven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Dr. Randy </a:t>
            </a:r>
            <a:r>
              <a:rPr lang="en-US" dirty="0" err="1" smtClean="0"/>
              <a:t>Ribler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161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Management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004772"/>
          </a:xfrm>
        </p:spPr>
        <p:txBody>
          <a:bodyPr>
            <a:normAutofit/>
          </a:bodyPr>
          <a:lstStyle/>
          <a:p>
            <a:r>
              <a:rPr lang="en-US" dirty="0" smtClean="0"/>
              <a:t>Automatic variables are allocated on the run-time stack</a:t>
            </a:r>
          </a:p>
          <a:p>
            <a:endParaRPr lang="en-US" dirty="0"/>
          </a:p>
          <a:p>
            <a:r>
              <a:rPr lang="en-US" dirty="0" smtClean="0"/>
              <a:t>	class Car</a:t>
            </a:r>
          </a:p>
          <a:p>
            <a:r>
              <a:rPr lang="en-US" dirty="0"/>
              <a:t> </a:t>
            </a:r>
            <a:r>
              <a:rPr lang="en-US" dirty="0" smtClean="0"/>
              <a:t>      { </a:t>
            </a:r>
          </a:p>
          <a:p>
            <a:r>
              <a:rPr lang="en-US" dirty="0"/>
              <a:t> </a:t>
            </a:r>
            <a:r>
              <a:rPr lang="en-US" dirty="0" smtClean="0"/>
              <a:t>           private:</a:t>
            </a:r>
          </a:p>
          <a:p>
            <a:r>
              <a:rPr lang="en-US" dirty="0"/>
              <a:t> </a:t>
            </a:r>
            <a:r>
              <a:rPr lang="en-US" dirty="0" smtClean="0"/>
              <a:t>              </a:t>
            </a:r>
            <a:r>
              <a:rPr lang="en-US" dirty="0" err="1" smtClean="0"/>
              <a:t>int</a:t>
            </a:r>
            <a:r>
              <a:rPr lang="en-US" dirty="0" smtClean="0"/>
              <a:t> year_;</a:t>
            </a:r>
          </a:p>
          <a:p>
            <a:r>
              <a:rPr lang="en-US" dirty="0"/>
              <a:t> </a:t>
            </a:r>
            <a:r>
              <a:rPr lang="en-US" dirty="0" smtClean="0"/>
              <a:t>              float mileage_;</a:t>
            </a:r>
          </a:p>
          <a:p>
            <a:r>
              <a:rPr lang="en-US" dirty="0" smtClean="0"/>
              <a:t>        };</a:t>
            </a:r>
          </a:p>
          <a:p>
            <a:endParaRPr lang="en-US" dirty="0"/>
          </a:p>
          <a:p>
            <a:r>
              <a:rPr lang="en-US" dirty="0" smtClean="0"/>
              <a:t>       </a:t>
            </a:r>
            <a:r>
              <a:rPr lang="en-US" dirty="0" err="1" smtClean="0"/>
              <a:t>int</a:t>
            </a:r>
            <a:r>
              <a:rPr lang="en-US" dirty="0" smtClean="0"/>
              <a:t> x  = 10;</a:t>
            </a:r>
          </a:p>
          <a:p>
            <a:r>
              <a:rPr lang="en-US" dirty="0"/>
              <a:t> </a:t>
            </a:r>
            <a:r>
              <a:rPr lang="en-US" dirty="0" smtClean="0"/>
              <a:t>      Car </a:t>
            </a:r>
            <a:r>
              <a:rPr lang="en-US" dirty="0" err="1" smtClean="0"/>
              <a:t>myCar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54ED01-E2A0-4C1E-8E21-014B99041579}" type="slidenum">
              <a:rPr kumimoji="0" lang="en-US" sz="16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6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953000" y="1752600"/>
          <a:ext cx="350520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myCar.mileage</a:t>
                      </a:r>
                      <a:r>
                        <a:rPr lang="en-US" dirty="0" smtClean="0"/>
                        <a:t>_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112000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myCar.year</a:t>
                      </a:r>
                      <a:r>
                        <a:rPr lang="en-US" dirty="0" smtClean="0"/>
                        <a:t>_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US" dirty="0" smtClean="0"/>
                        <a:t>Return</a:t>
                      </a:r>
                      <a:r>
                        <a:rPr lang="en-US" baseline="0" dirty="0" smtClean="0"/>
                        <a:t> 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0xabcdef04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1500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Dynamically Allocated Memory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Dynamically allocated memory in C++ is allocated from the “heap.”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54ED01-E2A0-4C1E-8E21-014B99041579}" type="slidenum">
              <a:rPr kumimoji="0" lang="en-US" sz="16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6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953000" y="1752600"/>
          <a:ext cx="350520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ptr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0x12341234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myCar.mileage</a:t>
                      </a:r>
                      <a:r>
                        <a:rPr lang="en-US" dirty="0" smtClean="0"/>
                        <a:t>_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112000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myCar.year</a:t>
                      </a:r>
                      <a:r>
                        <a:rPr lang="en-US" dirty="0" smtClean="0"/>
                        <a:t>_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US" dirty="0" smtClean="0"/>
                        <a:t>Return</a:t>
                      </a:r>
                      <a:r>
                        <a:rPr lang="en-US" baseline="0" dirty="0" smtClean="0"/>
                        <a:t> 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0xabcdef04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838200" y="1676400"/>
            <a:ext cx="2286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int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 x  = 10;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Car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myCar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Car*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ptr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 = new Car();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4419600"/>
            <a:ext cx="8134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The memory that stores the data member for the dynamically allocated car comes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from the “heap,” and must be explicitly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deallocated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6909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Stack and the </a:t>
            </a:r>
            <a:r>
              <a:rPr lang="en-US" dirty="0" err="1" smtClean="0"/>
              <a:t>HeaP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54ED01-E2A0-4C1E-8E21-014B99041579}" type="slidenum">
              <a:rPr kumimoji="0" lang="en-US" sz="16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6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09600" y="1752600"/>
          <a:ext cx="350520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ptr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0x12341234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myCar.mileage</a:t>
                      </a:r>
                      <a:r>
                        <a:rPr lang="en-US" dirty="0" smtClean="0"/>
                        <a:t>_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112000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myCar.year</a:t>
                      </a:r>
                      <a:r>
                        <a:rPr lang="en-US" dirty="0" smtClean="0"/>
                        <a:t>_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US" dirty="0" smtClean="0"/>
                        <a:t>Return</a:t>
                      </a:r>
                      <a:r>
                        <a:rPr lang="en-US" baseline="0" dirty="0" smtClean="0"/>
                        <a:t> 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0xabcdef04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257800" y="1371600"/>
          <a:ext cx="2362200" cy="299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40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015">
                <a:tc>
                  <a:txBody>
                    <a:bodyPr/>
                    <a:lstStyle/>
                    <a:p>
                      <a:r>
                        <a:rPr lang="en-US" dirty="0" smtClean="0"/>
                        <a:t>&lt;allocated&gt;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015">
                <a:tc>
                  <a:txBody>
                    <a:bodyPr/>
                    <a:lstStyle/>
                    <a:p>
                      <a:r>
                        <a:rPr lang="en-US" dirty="0" smtClean="0"/>
                        <a:t>&lt;allocated&gt;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015">
                <a:tc>
                  <a:txBody>
                    <a:bodyPr/>
                    <a:lstStyle/>
                    <a:p>
                      <a:r>
                        <a:rPr lang="en-US" dirty="0" smtClean="0"/>
                        <a:t>&lt;allocated&gt;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015">
                <a:tc>
                  <a:txBody>
                    <a:bodyPr/>
                    <a:lstStyle/>
                    <a:p>
                      <a:r>
                        <a:rPr lang="en-US" dirty="0" smtClean="0"/>
                        <a:t>&lt;unallocated&gt;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015">
                <a:tc>
                  <a:txBody>
                    <a:bodyPr/>
                    <a:lstStyle/>
                    <a:p>
                      <a:r>
                        <a:rPr lang="en-US" dirty="0" smtClean="0"/>
                        <a:t>&lt;unallocated&gt;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015">
                <a:tc>
                  <a:txBody>
                    <a:bodyPr/>
                    <a:lstStyle/>
                    <a:p>
                      <a:r>
                        <a:rPr lang="en-US" dirty="0" smtClean="0"/>
                        <a:t>&lt;allocated&gt;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015">
                <a:tc>
                  <a:txBody>
                    <a:bodyPr/>
                    <a:lstStyle/>
                    <a:p>
                      <a:r>
                        <a:rPr lang="en-US" dirty="0" smtClean="0"/>
                        <a:t>&lt;unallocated&gt;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4114800" y="1905000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1054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.Net</a:t>
            </a:r>
            <a:r>
              <a:rPr lang="en-US" dirty="0" smtClean="0"/>
              <a:t> Introduces “Managed Memory”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Managed Memory is memory that is “Garbage Collected”</a:t>
            </a:r>
          </a:p>
          <a:p>
            <a:r>
              <a:rPr lang="en-US" dirty="0" smtClean="0"/>
              <a:t>Garbage Collected Memory is allocated with new, but does not need to be explicitly </a:t>
            </a:r>
            <a:r>
              <a:rPr lang="en-US" dirty="0" err="1" smtClean="0"/>
              <a:t>deallocated</a:t>
            </a:r>
            <a:r>
              <a:rPr lang="en-US" dirty="0" smtClean="0"/>
              <a:t>.  A separate heap is maintained for garbage collected memory.</a:t>
            </a:r>
          </a:p>
          <a:p>
            <a:endParaRPr lang="en-US" dirty="0"/>
          </a:p>
          <a:p>
            <a:r>
              <a:rPr lang="en-US" dirty="0" smtClean="0"/>
              <a:t>A special kind of pointer is used to point to garbage collected memory.   These pointers are called “handles.”</a:t>
            </a:r>
          </a:p>
          <a:p>
            <a:endParaRPr lang="en-US" dirty="0" smtClean="0"/>
          </a:p>
          <a:p>
            <a:r>
              <a:rPr lang="en-US" dirty="0" smtClean="0"/>
              <a:t>The Garbage Collection Process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Periodically, mark all the memory that is referenced by handles.   All other memory on the garbage collected heap is </a:t>
            </a:r>
            <a:r>
              <a:rPr lang="en-US" dirty="0" err="1" smtClean="0"/>
              <a:t>deallocated</a:t>
            </a:r>
            <a:r>
              <a:rPr lang="en-US" dirty="0" smtClean="0"/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Memory in the garbage collected heap might be “compacted” to make all the allocated memory contiguous.   This might require changing handle values.</a:t>
            </a:r>
          </a:p>
          <a:p>
            <a:endParaRPr lang="en-US" dirty="0" smtClean="0"/>
          </a:p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54ED01-E2A0-4C1E-8E21-014B99041579}" type="slidenum">
              <a:rPr kumimoji="0" lang="en-US" sz="16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6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2779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Handles in C++/CLI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class types in C++/CLI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Conventional Classes</a:t>
            </a:r>
          </a:p>
          <a:p>
            <a:r>
              <a:rPr lang="en-US" dirty="0"/>
              <a:t>	</a:t>
            </a:r>
            <a:r>
              <a:rPr lang="en-US" dirty="0" smtClean="0"/>
              <a:t>	Can be automatically allocated on the stack</a:t>
            </a:r>
          </a:p>
          <a:p>
            <a:r>
              <a:rPr lang="en-US" dirty="0"/>
              <a:t>	</a:t>
            </a:r>
            <a:r>
              <a:rPr lang="en-US" dirty="0" smtClean="0"/>
              <a:t>	Can be dynamically allocated from the standard heap using “new”</a:t>
            </a:r>
          </a:p>
          <a:p>
            <a:endParaRPr lang="en-US" dirty="0"/>
          </a:p>
          <a:p>
            <a:r>
              <a:rPr lang="en-US" dirty="0" smtClean="0"/>
              <a:t>	Reference Classes</a:t>
            </a:r>
          </a:p>
          <a:p>
            <a:r>
              <a:rPr lang="en-US" dirty="0" smtClean="0"/>
              <a:t>		Can only be allocated with </a:t>
            </a:r>
            <a:r>
              <a:rPr lang="en-US" dirty="0" err="1" smtClean="0"/>
              <a:t>gcnew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Use handles to point to them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Use  garbage-collected memory to store them.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54ED01-E2A0-4C1E-8E21-014B99041579}" type="slidenum">
              <a:rPr kumimoji="0" lang="en-US" sz="16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6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7339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Conventional class in C++/CLI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class  Car</a:t>
            </a:r>
          </a:p>
          <a:p>
            <a:r>
              <a:rPr lang="en-US" dirty="0" smtClean="0"/>
              <a:t>{</a:t>
            </a:r>
          </a:p>
          <a:p>
            <a:r>
              <a:rPr lang="en-US" dirty="0"/>
              <a:t> </a:t>
            </a:r>
            <a:r>
              <a:rPr lang="en-US" dirty="0" smtClean="0"/>
              <a:t>     // :</a:t>
            </a:r>
          </a:p>
          <a:p>
            <a:r>
              <a:rPr lang="en-US" dirty="0"/>
              <a:t> </a:t>
            </a:r>
            <a:r>
              <a:rPr lang="en-US" dirty="0" smtClean="0"/>
              <a:t>     public:</a:t>
            </a:r>
          </a:p>
          <a:p>
            <a:r>
              <a:rPr lang="en-US" dirty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myPublicDataMember</a:t>
            </a:r>
            <a:r>
              <a:rPr lang="en-US" dirty="0" smtClean="0"/>
              <a:t>_;</a:t>
            </a:r>
          </a:p>
          <a:p>
            <a:r>
              <a:rPr lang="en-US" dirty="0" smtClean="0"/>
              <a:t>};</a:t>
            </a:r>
          </a:p>
          <a:p>
            <a:endParaRPr lang="en-US" dirty="0"/>
          </a:p>
          <a:p>
            <a:r>
              <a:rPr lang="en-US" dirty="0" err="1" smtClean="0"/>
              <a:t>int</a:t>
            </a:r>
            <a:r>
              <a:rPr lang="en-US" dirty="0" smtClean="0"/>
              <a:t>  main()</a:t>
            </a:r>
          </a:p>
          <a:p>
            <a:r>
              <a:rPr lang="en-US" dirty="0" smtClean="0"/>
              <a:t>{</a:t>
            </a:r>
          </a:p>
          <a:p>
            <a:r>
              <a:rPr lang="en-US" dirty="0"/>
              <a:t> </a:t>
            </a:r>
            <a:r>
              <a:rPr lang="en-US" dirty="0" smtClean="0"/>
              <a:t>         Car </a:t>
            </a:r>
            <a:r>
              <a:rPr lang="en-US" dirty="0" err="1" smtClean="0"/>
              <a:t>myCar</a:t>
            </a:r>
            <a:r>
              <a:rPr lang="en-US" dirty="0" smtClean="0"/>
              <a:t>;    // </a:t>
            </a:r>
            <a:r>
              <a:rPr lang="en-US" dirty="0" err="1" smtClean="0"/>
              <a:t>myCar.myPublicDataMember</a:t>
            </a:r>
            <a:r>
              <a:rPr lang="en-US" dirty="0" smtClean="0"/>
              <a:t> is on the stack.</a:t>
            </a:r>
          </a:p>
          <a:p>
            <a:r>
              <a:rPr lang="en-US" dirty="0"/>
              <a:t> </a:t>
            </a:r>
            <a:r>
              <a:rPr lang="en-US" dirty="0" smtClean="0"/>
              <a:t>          Car* </a:t>
            </a:r>
            <a:r>
              <a:rPr lang="en-US" dirty="0" err="1" smtClean="0"/>
              <a:t>ptr</a:t>
            </a:r>
            <a:r>
              <a:rPr lang="en-US" dirty="0" smtClean="0"/>
              <a:t> = new Car();     // </a:t>
            </a:r>
            <a:r>
              <a:rPr lang="en-US" dirty="0" err="1" smtClean="0"/>
              <a:t>ptr</a:t>
            </a:r>
            <a:r>
              <a:rPr lang="en-US" dirty="0" smtClean="0"/>
              <a:t>-&gt;</a:t>
            </a:r>
            <a:r>
              <a:rPr lang="en-US" dirty="0" err="1" smtClean="0"/>
              <a:t>myPublicDataMember</a:t>
            </a:r>
            <a:r>
              <a:rPr lang="en-US" dirty="0" smtClean="0"/>
              <a:t> is on the heap.</a:t>
            </a:r>
          </a:p>
          <a:p>
            <a:r>
              <a:rPr lang="en-US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54ED01-E2A0-4C1E-8E21-014B99041579}" type="slidenum">
              <a:rPr kumimoji="0" lang="en-US" sz="16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6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0000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class in C++/CLI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Ref class  </a:t>
            </a:r>
            <a:r>
              <a:rPr lang="en-US" dirty="0" err="1" smtClean="0"/>
              <a:t>RCar</a:t>
            </a:r>
            <a:endParaRPr lang="en-US" dirty="0" smtClean="0"/>
          </a:p>
          <a:p>
            <a:r>
              <a:rPr lang="en-US" dirty="0" smtClean="0"/>
              <a:t>{</a:t>
            </a:r>
          </a:p>
          <a:p>
            <a:r>
              <a:rPr lang="en-US" dirty="0"/>
              <a:t> </a:t>
            </a:r>
            <a:r>
              <a:rPr lang="en-US" dirty="0" smtClean="0"/>
              <a:t>     // :</a:t>
            </a:r>
          </a:p>
          <a:p>
            <a:r>
              <a:rPr lang="en-US" dirty="0"/>
              <a:t> </a:t>
            </a:r>
            <a:r>
              <a:rPr lang="en-US" dirty="0" smtClean="0"/>
              <a:t>     public:</a:t>
            </a:r>
          </a:p>
          <a:p>
            <a:r>
              <a:rPr lang="en-US" dirty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myPublicDataMember</a:t>
            </a:r>
            <a:r>
              <a:rPr lang="en-US" dirty="0" smtClean="0"/>
              <a:t>_;</a:t>
            </a:r>
          </a:p>
          <a:p>
            <a:r>
              <a:rPr lang="en-US" dirty="0" smtClean="0"/>
              <a:t>};</a:t>
            </a:r>
          </a:p>
          <a:p>
            <a:endParaRPr lang="en-US" dirty="0"/>
          </a:p>
          <a:p>
            <a:r>
              <a:rPr lang="en-US" dirty="0" err="1" smtClean="0"/>
              <a:t>int</a:t>
            </a:r>
            <a:r>
              <a:rPr lang="en-US" dirty="0" smtClean="0"/>
              <a:t>  main()</a:t>
            </a:r>
          </a:p>
          <a:p>
            <a:r>
              <a:rPr lang="en-US" dirty="0" smtClean="0"/>
              <a:t>{</a:t>
            </a:r>
          </a:p>
          <a:p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err="1" smtClean="0"/>
              <a:t>Rcar</a:t>
            </a:r>
            <a:r>
              <a:rPr lang="en-US" dirty="0" smtClean="0"/>
              <a:t>^ </a:t>
            </a:r>
            <a:r>
              <a:rPr lang="en-US" dirty="0" err="1" smtClean="0"/>
              <a:t>myCar</a:t>
            </a:r>
            <a:r>
              <a:rPr lang="en-US" dirty="0" smtClean="0"/>
              <a:t>;    // </a:t>
            </a:r>
            <a:r>
              <a:rPr lang="en-US" dirty="0" err="1" smtClean="0"/>
              <a:t>myCar.myPublicDataMember</a:t>
            </a:r>
            <a:r>
              <a:rPr lang="en-US" dirty="0" smtClean="0"/>
              <a:t> does not exist!</a:t>
            </a:r>
          </a:p>
          <a:p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dirty="0" err="1" smtClean="0"/>
              <a:t>myCar</a:t>
            </a:r>
            <a:r>
              <a:rPr lang="en-US" dirty="0" smtClean="0"/>
              <a:t>= </a:t>
            </a:r>
            <a:r>
              <a:rPr lang="en-US" dirty="0" err="1" smtClean="0"/>
              <a:t>gcnew</a:t>
            </a:r>
            <a:r>
              <a:rPr lang="en-US" dirty="0" smtClean="0"/>
              <a:t> Car();     // </a:t>
            </a:r>
            <a:r>
              <a:rPr lang="en-US" dirty="0" err="1" smtClean="0"/>
              <a:t>myCar</a:t>
            </a:r>
            <a:r>
              <a:rPr lang="en-US" dirty="0" smtClean="0"/>
              <a:t>-&gt;</a:t>
            </a:r>
            <a:r>
              <a:rPr lang="en-US" dirty="0" err="1" smtClean="0"/>
              <a:t>myPublicDataMember</a:t>
            </a:r>
            <a:r>
              <a:rPr lang="en-US" dirty="0" smtClean="0"/>
              <a:t> is on the </a:t>
            </a:r>
            <a:r>
              <a:rPr lang="en-US" dirty="0" err="1" smtClean="0"/>
              <a:t>gc</a:t>
            </a:r>
            <a:r>
              <a:rPr lang="en-US" dirty="0" smtClean="0"/>
              <a:t> heap.</a:t>
            </a:r>
          </a:p>
          <a:p>
            <a:r>
              <a:rPr lang="en-US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54ED01-E2A0-4C1E-8E21-014B99041579}" type="slidenum">
              <a:rPr kumimoji="0" lang="en-US" sz="16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6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966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Who’s in charge </a:t>
            </a:r>
            <a:r>
              <a:rPr lang="en-US" dirty="0" smtClean="0"/>
              <a:t>here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Computer</a:t>
            </a:r>
          </a:p>
          <a:p>
            <a:pPr lvl="1"/>
            <a:r>
              <a:rPr lang="en-US" dirty="0" smtClean="0"/>
              <a:t>Many text-based console applications</a:t>
            </a:r>
          </a:p>
          <a:p>
            <a:pPr lvl="2"/>
            <a:r>
              <a:rPr lang="en-US" dirty="0" smtClean="0"/>
              <a:t>Computer says: “Enter username: “</a:t>
            </a:r>
          </a:p>
          <a:p>
            <a:pPr lvl="3"/>
            <a:r>
              <a:rPr lang="en-US" dirty="0" smtClean="0"/>
              <a:t>Choices</a:t>
            </a:r>
          </a:p>
          <a:p>
            <a:pPr lvl="4"/>
            <a:r>
              <a:rPr lang="en-US" dirty="0" smtClean="0"/>
              <a:t>Enter a username</a:t>
            </a:r>
          </a:p>
          <a:p>
            <a:pPr lvl="4"/>
            <a:r>
              <a:rPr lang="en-US" dirty="0" smtClean="0"/>
              <a:t>Stop the program</a:t>
            </a:r>
          </a:p>
          <a:p>
            <a:r>
              <a:rPr lang="en-US" dirty="0" smtClean="0"/>
              <a:t>The User</a:t>
            </a:r>
          </a:p>
          <a:p>
            <a:pPr lvl="1"/>
            <a:r>
              <a:rPr lang="en-US" dirty="0" smtClean="0"/>
              <a:t>Event-driven/Graphical applications</a:t>
            </a:r>
          </a:p>
          <a:p>
            <a:pPr lvl="2"/>
            <a:r>
              <a:rPr lang="en-US" dirty="0" smtClean="0"/>
              <a:t>Computer responds to what the user does (events):</a:t>
            </a:r>
          </a:p>
          <a:p>
            <a:pPr lvl="3"/>
            <a:r>
              <a:rPr lang="en-US" dirty="0" smtClean="0"/>
              <a:t>Click a button</a:t>
            </a:r>
          </a:p>
          <a:p>
            <a:pPr lvl="3"/>
            <a:r>
              <a:rPr lang="en-US" dirty="0" smtClean="0"/>
              <a:t>Type a command</a:t>
            </a:r>
          </a:p>
          <a:p>
            <a:pPr lvl="3"/>
            <a:r>
              <a:rPr lang="en-US" dirty="0" smtClean="0"/>
              <a:t>Drag an icon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599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Event-driven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Desktop Programming </a:t>
            </a:r>
          </a:p>
          <a:p>
            <a:pPr lvl="1"/>
            <a:r>
              <a:rPr lang="en-US" dirty="0" smtClean="0"/>
              <a:t>Windows Programming	</a:t>
            </a:r>
          </a:p>
          <a:p>
            <a:pPr lvl="1"/>
            <a:r>
              <a:rPr lang="en-US" dirty="0" smtClean="0"/>
              <a:t>X Window Programming (</a:t>
            </a:r>
            <a:r>
              <a:rPr lang="en-US" dirty="0" err="1" smtClean="0"/>
              <a:t>linux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Mobile Programming</a:t>
            </a:r>
          </a:p>
          <a:p>
            <a:pPr lvl="1"/>
            <a:r>
              <a:rPr lang="en-US" dirty="0" smtClean="0"/>
              <a:t>Android Programming</a:t>
            </a:r>
          </a:p>
          <a:p>
            <a:pPr lvl="1"/>
            <a:r>
              <a:rPr lang="en-US" dirty="0" smtClean="0"/>
              <a:t>iPhone Programming</a:t>
            </a:r>
          </a:p>
          <a:p>
            <a:r>
              <a:rPr lang="en-US" dirty="0" smtClean="0"/>
              <a:t>Web Programming</a:t>
            </a:r>
          </a:p>
          <a:p>
            <a:pPr lvl="1"/>
            <a:r>
              <a:rPr lang="en-US" dirty="0" smtClean="0"/>
              <a:t>ASP.NET</a:t>
            </a:r>
          </a:p>
          <a:p>
            <a:pPr lvl="1"/>
            <a:r>
              <a:rPr lang="en-US" dirty="0" smtClean="0"/>
              <a:t>JavaScript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0777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(Messages)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Mouse Clicks</a:t>
            </a:r>
          </a:p>
          <a:p>
            <a:r>
              <a:rPr lang="en-US" dirty="0" smtClean="0"/>
              <a:t>Mouse Movements</a:t>
            </a:r>
          </a:p>
          <a:p>
            <a:r>
              <a:rPr lang="en-US" dirty="0" smtClean="0"/>
              <a:t>Keyboard events (a character is pressed)</a:t>
            </a:r>
          </a:p>
          <a:p>
            <a:r>
              <a:rPr lang="en-US" dirty="0" smtClean="0"/>
              <a:t>Timer events (timer expires)</a:t>
            </a:r>
          </a:p>
          <a:p>
            <a:r>
              <a:rPr lang="en-US" dirty="0" smtClean="0"/>
              <a:t>Windows Events (e.g., a window gets/loses focus)</a:t>
            </a:r>
          </a:p>
          <a:p>
            <a:r>
              <a:rPr lang="en-US" dirty="0" smtClean="0"/>
              <a:t>System events (e.g., system shutdown)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441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are Described in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Messages have a unique identifier (message number)</a:t>
            </a:r>
          </a:p>
          <a:p>
            <a:r>
              <a:rPr lang="en-US" dirty="0" smtClean="0"/>
              <a:t>Message can carry parameters – for example:</a:t>
            </a:r>
          </a:p>
          <a:p>
            <a:pPr lvl="1"/>
            <a:r>
              <a:rPr lang="en-US" dirty="0" smtClean="0"/>
              <a:t>Cursor coordinates on a mouse click</a:t>
            </a:r>
          </a:p>
          <a:p>
            <a:pPr lvl="1"/>
            <a:r>
              <a:rPr lang="en-US" dirty="0" smtClean="0"/>
              <a:t>The object that caused the message to be sent</a:t>
            </a:r>
          </a:p>
          <a:p>
            <a:pPr lvl="1"/>
            <a:r>
              <a:rPr lang="en-US" dirty="0" smtClean="0"/>
              <a:t>The character that was typed</a:t>
            </a:r>
          </a:p>
          <a:p>
            <a:pPr lvl="1"/>
            <a:r>
              <a:rPr lang="en-US" dirty="0" smtClean="0"/>
              <a:t>The mouse button that was pressed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452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Messages Enter a Message Queue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362200" y="2974649"/>
            <a:ext cx="3810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Third Message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362200" y="3581400"/>
            <a:ext cx="3810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Second Message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362200" y="4191000"/>
            <a:ext cx="3810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First Message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114800" y="2133600"/>
            <a:ext cx="0" cy="762000"/>
          </a:xfrm>
          <a:prstGeom prst="straightConnector1">
            <a:avLst/>
          </a:prstGeom>
          <a:ln w="1016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33769" y="5371958"/>
            <a:ext cx="77620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Are Processed by a Message </a:t>
            </a:r>
            <a:r>
              <a:rPr lang="en-US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Loop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114800" y="4800600"/>
            <a:ext cx="0" cy="609600"/>
          </a:xfrm>
          <a:prstGeom prst="straightConnector1">
            <a:avLst/>
          </a:prstGeom>
          <a:ln w="1016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4964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the program is still running (no quit message)</a:t>
            </a:r>
          </a:p>
          <a:p>
            <a:pPr lvl="1"/>
            <a:r>
              <a:rPr lang="en-US" dirty="0" smtClean="0"/>
              <a:t>Read a message from the message queue</a:t>
            </a:r>
          </a:p>
          <a:p>
            <a:pPr lvl="1"/>
            <a:r>
              <a:rPr lang="en-US" dirty="0" smtClean="0"/>
              <a:t>Decode the message</a:t>
            </a:r>
          </a:p>
          <a:p>
            <a:pPr lvl="1"/>
            <a:r>
              <a:rPr lang="en-US" dirty="0" smtClean="0"/>
              <a:t>Invoke the functions that have been associated with that 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138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Associating Functions with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C/C++</a:t>
            </a:r>
          </a:p>
          <a:p>
            <a:r>
              <a:rPr lang="en-US" dirty="0" smtClean="0"/>
              <a:t>Function Pointers</a:t>
            </a:r>
          </a:p>
          <a:p>
            <a:pPr lvl="1"/>
            <a:r>
              <a:rPr lang="en-US" dirty="0" smtClean="0"/>
              <a:t>Point to functions called “callbacks”</a:t>
            </a:r>
          </a:p>
          <a:p>
            <a:pPr lvl="1"/>
            <a:endParaRPr lang="en-US" dirty="0"/>
          </a:p>
          <a:p>
            <a:r>
              <a:rPr lang="en-US" dirty="0" smtClean="0"/>
              <a:t>C#</a:t>
            </a:r>
          </a:p>
          <a:p>
            <a:r>
              <a:rPr lang="en-US" dirty="0" smtClean="0"/>
              <a:t>Delegates</a:t>
            </a:r>
          </a:p>
          <a:p>
            <a:pPr lvl="1"/>
            <a:r>
              <a:rPr lang="en-US" dirty="0" smtClean="0"/>
              <a:t>Safer types of function pointers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697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Pointers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Functions that return pointers</a:t>
            </a:r>
          </a:p>
          <a:p>
            <a:pPr lvl="1"/>
            <a:r>
              <a:rPr lang="en-US" dirty="0" smtClean="0"/>
              <a:t>A function that returns a char*</a:t>
            </a:r>
          </a:p>
          <a:p>
            <a:pPr lvl="2"/>
            <a:r>
              <a:rPr lang="en-US" dirty="0" smtClean="0"/>
              <a:t>char* </a:t>
            </a:r>
            <a:r>
              <a:rPr lang="en-US" dirty="0" err="1" smtClean="0"/>
              <a:t>functionThatReturnsAPointer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x);</a:t>
            </a:r>
          </a:p>
          <a:p>
            <a:r>
              <a:rPr lang="en-US" dirty="0" smtClean="0"/>
              <a:t>Pointers to functions</a:t>
            </a:r>
          </a:p>
          <a:p>
            <a:pPr lvl="1"/>
            <a:r>
              <a:rPr lang="en-US" dirty="0" smtClean="0"/>
              <a:t>A pointer to a function that returns a char*</a:t>
            </a:r>
          </a:p>
          <a:p>
            <a:pPr lvl="2"/>
            <a:r>
              <a:rPr lang="en-US" dirty="0" smtClean="0"/>
              <a:t>char* (*</a:t>
            </a:r>
            <a:r>
              <a:rPr lang="en-US" dirty="0" err="1" smtClean="0"/>
              <a:t>ptrName</a:t>
            </a:r>
            <a:r>
              <a:rPr lang="en-US" dirty="0" smtClean="0"/>
              <a:t>)(</a:t>
            </a:r>
            <a:r>
              <a:rPr lang="en-US" dirty="0" err="1" smtClean="0"/>
              <a:t>int</a:t>
            </a:r>
            <a:r>
              <a:rPr lang="en-US" smtClean="0"/>
              <a:t> x);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43039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401</TotalTime>
  <Words>572</Words>
  <Application>Microsoft Office PowerPoint</Application>
  <PresentationFormat>On-screen Show (4:3)</PresentationFormat>
  <Paragraphs>176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Franklin Gothic Book</vt:lpstr>
      <vt:lpstr>Franklin Gothic Medium</vt:lpstr>
      <vt:lpstr>Georgia</vt:lpstr>
      <vt:lpstr>Trebuchet MS</vt:lpstr>
      <vt:lpstr>Tunga</vt:lpstr>
      <vt:lpstr>Wingdings</vt:lpstr>
      <vt:lpstr>Wingdings 2</vt:lpstr>
      <vt:lpstr>Urban</vt:lpstr>
      <vt:lpstr>Angles</vt:lpstr>
      <vt:lpstr>CS345 – Event-driven Programming</vt:lpstr>
      <vt:lpstr>Who’s in charge here?</vt:lpstr>
      <vt:lpstr>Event-driven Programming</vt:lpstr>
      <vt:lpstr>Events (Messages)</vt:lpstr>
      <vt:lpstr>Events are Described in Messages</vt:lpstr>
      <vt:lpstr>Messages Enter a Message Queue</vt:lpstr>
      <vt:lpstr>Message Loop</vt:lpstr>
      <vt:lpstr>Associating Functions with Messages</vt:lpstr>
      <vt:lpstr>Function Pointers in C++</vt:lpstr>
      <vt:lpstr>Memory Management in C++</vt:lpstr>
      <vt:lpstr>Dynamically Allocated Memory in C++</vt:lpstr>
      <vt:lpstr>The Stack and the HeaP</vt:lpstr>
      <vt:lpstr>.Net Introduces “Managed Memory”</vt:lpstr>
      <vt:lpstr>Handles in C++/CLI</vt:lpstr>
      <vt:lpstr>Conventional class in C++/CLI</vt:lpstr>
      <vt:lpstr>Reference class in C++/CLI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CS350 – Windows Programming</dc:title>
  <dc:creator>Randy</dc:creator>
  <cp:lastModifiedBy>Randy Ribler</cp:lastModifiedBy>
  <cp:revision>14</cp:revision>
  <dcterms:created xsi:type="dcterms:W3CDTF">2014-12-26T21:55:11Z</dcterms:created>
  <dcterms:modified xsi:type="dcterms:W3CDTF">2017-01-24T16:32:14Z</dcterms:modified>
</cp:coreProperties>
</file>