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1" r:id="rId2"/>
  </p:sldMasterIdLst>
  <p:notesMasterIdLst>
    <p:notesMasterId r:id="rId104"/>
  </p:notesMasterIdLst>
  <p:sldIdLst>
    <p:sldId id="297" r:id="rId3"/>
    <p:sldId id="303" r:id="rId4"/>
    <p:sldId id="304" r:id="rId5"/>
    <p:sldId id="305" r:id="rId6"/>
    <p:sldId id="306" r:id="rId7"/>
    <p:sldId id="307" r:id="rId8"/>
    <p:sldId id="308" r:id="rId9"/>
    <p:sldId id="309" r:id="rId10"/>
    <p:sldId id="310" r:id="rId11"/>
    <p:sldId id="311" r:id="rId12"/>
    <p:sldId id="312" r:id="rId13"/>
    <p:sldId id="314" r:id="rId14"/>
    <p:sldId id="315" r:id="rId15"/>
    <p:sldId id="316" r:id="rId16"/>
    <p:sldId id="317" r:id="rId17"/>
    <p:sldId id="321" r:id="rId18"/>
    <p:sldId id="324" r:id="rId19"/>
    <p:sldId id="325" r:id="rId20"/>
    <p:sldId id="256" r:id="rId21"/>
    <p:sldId id="275" r:id="rId22"/>
    <p:sldId id="259" r:id="rId23"/>
    <p:sldId id="260" r:id="rId24"/>
    <p:sldId id="261" r:id="rId25"/>
    <p:sldId id="286" r:id="rId26"/>
    <p:sldId id="301" r:id="rId27"/>
    <p:sldId id="287" r:id="rId28"/>
    <p:sldId id="298" r:id="rId29"/>
    <p:sldId id="288" r:id="rId30"/>
    <p:sldId id="289" r:id="rId31"/>
    <p:sldId id="290" r:id="rId32"/>
    <p:sldId id="266" r:id="rId33"/>
    <p:sldId id="267" r:id="rId34"/>
    <p:sldId id="300" r:id="rId35"/>
    <p:sldId id="264" r:id="rId36"/>
    <p:sldId id="263" r:id="rId37"/>
    <p:sldId id="268" r:id="rId38"/>
    <p:sldId id="257" r:id="rId39"/>
    <p:sldId id="299" r:id="rId40"/>
    <p:sldId id="302" r:id="rId41"/>
    <p:sldId id="326" r:id="rId42"/>
    <p:sldId id="327" r:id="rId43"/>
    <p:sldId id="346" r:id="rId44"/>
    <p:sldId id="347" r:id="rId45"/>
    <p:sldId id="348"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30" r:id="rId59"/>
    <p:sldId id="363" r:id="rId60"/>
    <p:sldId id="364" r:id="rId61"/>
    <p:sldId id="365" r:id="rId62"/>
    <p:sldId id="366" r:id="rId63"/>
    <p:sldId id="367" r:id="rId64"/>
    <p:sldId id="368" r:id="rId65"/>
    <p:sldId id="369"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90" r:id="rId79"/>
    <p:sldId id="343" r:id="rId80"/>
    <p:sldId id="370" r:id="rId81"/>
    <p:sldId id="372" r:id="rId82"/>
    <p:sldId id="373" r:id="rId83"/>
    <p:sldId id="374" r:id="rId84"/>
    <p:sldId id="375" r:id="rId85"/>
    <p:sldId id="376" r:id="rId86"/>
    <p:sldId id="377" r:id="rId87"/>
    <p:sldId id="378" r:id="rId88"/>
    <p:sldId id="379" r:id="rId89"/>
    <p:sldId id="380" r:id="rId90"/>
    <p:sldId id="383" r:id="rId91"/>
    <p:sldId id="384" r:id="rId92"/>
    <p:sldId id="385" r:id="rId93"/>
    <p:sldId id="386" r:id="rId94"/>
    <p:sldId id="387" r:id="rId95"/>
    <p:sldId id="388" r:id="rId96"/>
    <p:sldId id="389" r:id="rId97"/>
    <p:sldId id="381" r:id="rId98"/>
    <p:sldId id="399" r:id="rId99"/>
    <p:sldId id="395" r:id="rId100"/>
    <p:sldId id="396" r:id="rId101"/>
    <p:sldId id="397" r:id="rId102"/>
    <p:sldId id="398" r:id="rId10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60"/>
  </p:normalViewPr>
  <p:slideViewPr>
    <p:cSldViewPr snapToGrid="0">
      <p:cViewPr varScale="1">
        <p:scale>
          <a:sx n="111" d="100"/>
          <a:sy n="111" d="100"/>
        </p:scale>
        <p:origin x="167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46"/>
    </p:cViewPr>
  </p:sorterViewPr>
  <p:gridSpacing cx="457200" cy="457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C201B-A902-43D7-975C-A0B8BDC0E847}"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4B434-B2A6-455A-AA8F-FD285A841448}" type="slidenum">
              <a:rPr lang="en-US" smtClean="0"/>
              <a:t>‹#›</a:t>
            </a:fld>
            <a:endParaRPr lang="en-US"/>
          </a:p>
        </p:txBody>
      </p:sp>
    </p:spTree>
    <p:extLst>
      <p:ext uri="{BB962C8B-B14F-4D97-AF65-F5344CB8AC3E}">
        <p14:creationId xmlns:p14="http://schemas.microsoft.com/office/powerpoint/2010/main" val="340041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2C835B0-D650-4F3F-8168-3FD9C870B8A0}" type="slidenum">
              <a:rPr kumimoji="0" lang="en-US" altLang="en-US" smtClean="0"/>
              <a:pPr>
                <a:spcBef>
                  <a:spcPct val="0"/>
                </a:spcBef>
              </a:pPr>
              <a:t>3</a:t>
            </a:fld>
            <a:endParaRPr kumimoji="0"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9674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7389230-E3EB-400D-8C2E-6DCD7E139C8A}" type="slidenum">
              <a:rPr kumimoji="0" lang="en-US" altLang="en-US" smtClean="0"/>
              <a:pPr>
                <a:spcBef>
                  <a:spcPct val="0"/>
                </a:spcBef>
              </a:pPr>
              <a:t>12</a:t>
            </a:fld>
            <a:endParaRPr kumimoji="0"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3062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86EBE00-0E27-410B-9242-957239F53A66}" type="slidenum">
              <a:rPr kumimoji="0" lang="en-US" altLang="en-US" smtClean="0"/>
              <a:pPr>
                <a:spcBef>
                  <a:spcPct val="0"/>
                </a:spcBef>
              </a:pPr>
              <a:t>13</a:t>
            </a:fld>
            <a:endParaRPr kumimoji="0"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571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65D23C0-CAF5-4224-887A-307B9C8C1380}" type="slidenum">
              <a:rPr kumimoji="0" lang="en-US" altLang="en-US" smtClean="0"/>
              <a:pPr>
                <a:spcBef>
                  <a:spcPct val="0"/>
                </a:spcBef>
              </a:pPr>
              <a:t>14</a:t>
            </a:fld>
            <a:endParaRPr kumimoji="0" lang="en-US" altLang="en-US" smtClean="0"/>
          </a:p>
        </p:txBody>
      </p:sp>
    </p:spTree>
    <p:extLst>
      <p:ext uri="{BB962C8B-B14F-4D97-AF65-F5344CB8AC3E}">
        <p14:creationId xmlns:p14="http://schemas.microsoft.com/office/powerpoint/2010/main" val="147285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BA8C25C-EFE0-48E2-B337-E4039AAA5BAD}" type="slidenum">
              <a:rPr kumimoji="0" lang="en-US" altLang="en-US" smtClean="0"/>
              <a:pPr>
                <a:spcBef>
                  <a:spcPct val="0"/>
                </a:spcBef>
              </a:pPr>
              <a:t>15</a:t>
            </a:fld>
            <a:endParaRPr kumimoji="0" lang="en-US" altLang="en-US" smtClean="0"/>
          </a:p>
        </p:txBody>
      </p:sp>
    </p:spTree>
    <p:extLst>
      <p:ext uri="{BB962C8B-B14F-4D97-AF65-F5344CB8AC3E}">
        <p14:creationId xmlns:p14="http://schemas.microsoft.com/office/powerpoint/2010/main" val="425629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5EC38C3-600B-472A-951B-BBDD6B820C1E}" type="slidenum">
              <a:rPr kumimoji="0" lang="en-US" altLang="en-US" smtClean="0"/>
              <a:pPr>
                <a:spcBef>
                  <a:spcPct val="0"/>
                </a:spcBef>
              </a:pPr>
              <a:t>16</a:t>
            </a:fld>
            <a:endParaRPr kumimoji="0"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718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922A9D0-6E43-4C45-BD11-084A24F67E00}" type="slidenum">
              <a:rPr kumimoji="0" lang="en-US" altLang="en-US" smtClean="0"/>
              <a:pPr>
                <a:spcBef>
                  <a:spcPct val="0"/>
                </a:spcBef>
              </a:pPr>
              <a:t>17</a:t>
            </a:fld>
            <a:endParaRPr kumimoji="0"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2591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4745662-0A75-4B1F-8C24-57D07AE2F3CA}" type="slidenum">
              <a:rPr kumimoji="0" lang="en-US" altLang="en-US" smtClean="0"/>
              <a:pPr>
                <a:spcBef>
                  <a:spcPct val="0"/>
                </a:spcBef>
              </a:pPr>
              <a:t>18</a:t>
            </a:fld>
            <a:endParaRPr kumimoji="0"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960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2C835B0-D650-4F3F-8168-3FD9C870B8A0}" type="slidenum">
              <a:rPr kumimoji="0" lang="en-US" altLang="en-US" smtClean="0"/>
              <a:pPr>
                <a:spcBef>
                  <a:spcPct val="0"/>
                </a:spcBef>
              </a:pPr>
              <a:t>4</a:t>
            </a:fld>
            <a:endParaRPr kumimoji="0"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135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61558F9-D802-45BF-AD0D-967415BBE3F1}" type="slidenum">
              <a:rPr kumimoji="0" lang="en-US" altLang="en-US" smtClean="0"/>
              <a:pPr>
                <a:spcBef>
                  <a:spcPct val="0"/>
                </a:spcBef>
              </a:pPr>
              <a:t>5</a:t>
            </a:fld>
            <a:endParaRPr kumimoji="0"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1192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1D34608-4C5B-4C14-879A-7BBA0C9AF3DF}" type="slidenum">
              <a:rPr kumimoji="0" lang="en-US" altLang="en-US" smtClean="0"/>
              <a:pPr>
                <a:spcBef>
                  <a:spcPct val="0"/>
                </a:spcBef>
              </a:pPr>
              <a:t>6</a:t>
            </a:fld>
            <a:endParaRPr kumimoji="0"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5887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7C6D629-0601-4F21-9DFE-24A4C0EEB01B}" type="slidenum">
              <a:rPr kumimoji="0" lang="en-US" altLang="en-US" smtClean="0"/>
              <a:pPr>
                <a:spcBef>
                  <a:spcPct val="0"/>
                </a:spcBef>
              </a:pPr>
              <a:t>7</a:t>
            </a:fld>
            <a:endParaRPr kumimoji="0"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595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A9F6568-30AC-40D7-A77F-7A6E3F6B0B5C}" type="slidenum">
              <a:rPr kumimoji="0" lang="en-US" altLang="en-US" smtClean="0"/>
              <a:pPr>
                <a:spcBef>
                  <a:spcPct val="0"/>
                </a:spcBef>
              </a:pPr>
              <a:t>8</a:t>
            </a:fld>
            <a:endParaRPr kumimoji="0"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6319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75A26F5-97D8-434E-BAA1-B83BC93D3EE6}" type="slidenum">
              <a:rPr kumimoji="0" lang="en-US" altLang="en-US" smtClean="0"/>
              <a:pPr>
                <a:spcBef>
                  <a:spcPct val="0"/>
                </a:spcBef>
              </a:pPr>
              <a:t>9</a:t>
            </a:fld>
            <a:endParaRPr kumimoji="0"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5870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9F39F0E-A815-465A-9BB1-760F82276490}" type="slidenum">
              <a:rPr kumimoji="0" lang="en-US" altLang="en-US" smtClean="0"/>
              <a:pPr>
                <a:spcBef>
                  <a:spcPct val="0"/>
                </a:spcBef>
              </a:pPr>
              <a:t>10</a:t>
            </a:fld>
            <a:endParaRPr kumimoji="0"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977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3A54A66-F5B7-46A4-B3EF-607B29484D15}" type="slidenum">
              <a:rPr kumimoji="0" lang="en-US" altLang="en-US" smtClean="0"/>
              <a:pPr>
                <a:spcBef>
                  <a:spcPct val="0"/>
                </a:spcBef>
              </a:pPr>
              <a:t>11</a:t>
            </a:fld>
            <a:endParaRPr kumimoji="0"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017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0"/>
            <a:ext cx="9148763" cy="6851650"/>
            <a:chOff x="1" y="0"/>
            <a:chExt cx="5763" cy="4316"/>
          </a:xfrm>
        </p:grpSpPr>
        <p:sp>
          <p:nvSpPr>
            <p:cNvPr id="6144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446" name="Group 6"/>
            <p:cNvGrpSpPr>
              <a:grpSpLocks/>
            </p:cNvGrpSpPr>
            <p:nvPr/>
          </p:nvGrpSpPr>
          <p:grpSpPr bwMode="auto">
            <a:xfrm>
              <a:off x="288" y="0"/>
              <a:ext cx="5098" cy="4316"/>
              <a:chOff x="288" y="0"/>
              <a:chExt cx="5098" cy="4316"/>
            </a:xfrm>
          </p:grpSpPr>
          <p:sp>
            <p:nvSpPr>
              <p:cNvPr id="6144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6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71" name="Group 31"/>
            <p:cNvGrpSpPr>
              <a:grpSpLocks/>
            </p:cNvGrpSpPr>
            <p:nvPr/>
          </p:nvGrpSpPr>
          <p:grpSpPr bwMode="auto">
            <a:xfrm>
              <a:off x="1" y="392"/>
              <a:ext cx="5758" cy="1571"/>
              <a:chOff x="1" y="392"/>
              <a:chExt cx="5758" cy="1571"/>
            </a:xfrm>
          </p:grpSpPr>
          <p:sp>
            <p:nvSpPr>
              <p:cNvPr id="614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7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7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6148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1481" name="Rectangle 41"/>
          <p:cNvSpPr>
            <a:spLocks noGrp="1" noChangeArrowheads="1"/>
          </p:cNvSpPr>
          <p:nvPr>
            <p:ph type="dt" sz="quarter" idx="2"/>
          </p:nvPr>
        </p:nvSpPr>
        <p:spPr/>
        <p:txBody>
          <a:bodyPr/>
          <a:lstStyle>
            <a:lvl1pPr>
              <a:defRPr/>
            </a:lvl1pPr>
          </a:lstStyle>
          <a:p>
            <a:endParaRPr lang="en-US" altLang="en-US"/>
          </a:p>
        </p:txBody>
      </p:sp>
      <p:sp>
        <p:nvSpPr>
          <p:cNvPr id="61482" name="Rectangle 42"/>
          <p:cNvSpPr>
            <a:spLocks noGrp="1" noChangeArrowheads="1"/>
          </p:cNvSpPr>
          <p:nvPr>
            <p:ph type="ftr" sz="quarter" idx="3"/>
          </p:nvPr>
        </p:nvSpPr>
        <p:spPr/>
        <p:txBody>
          <a:bodyPr/>
          <a:lstStyle>
            <a:lvl1pPr>
              <a:defRPr/>
            </a:lvl1pPr>
          </a:lstStyle>
          <a:p>
            <a:endParaRPr lang="en-US" altLang="en-US"/>
          </a:p>
        </p:txBody>
      </p:sp>
      <p:sp>
        <p:nvSpPr>
          <p:cNvPr id="61483" name="Rectangle 43"/>
          <p:cNvSpPr>
            <a:spLocks noGrp="1" noChangeArrowheads="1"/>
          </p:cNvSpPr>
          <p:nvPr>
            <p:ph type="sldNum" sz="quarter" idx="4"/>
          </p:nvPr>
        </p:nvSpPr>
        <p:spPr/>
        <p:txBody>
          <a:bodyPr/>
          <a:lstStyle>
            <a:lvl1pPr>
              <a:defRPr/>
            </a:lvl1pPr>
          </a:lstStyle>
          <a:p>
            <a:fld id="{42CECD72-1510-4053-BA5E-2CA6E361E4DE}"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D7E74A-3F3F-44F4-965F-EEB4FA29D960}" type="slidenum">
              <a:rPr lang="en-US" altLang="en-US"/>
              <a:pPr/>
              <a:t>‹#›</a:t>
            </a:fld>
            <a:endParaRPr lang="en-US" altLang="en-US"/>
          </a:p>
        </p:txBody>
      </p:sp>
    </p:spTree>
    <p:extLst>
      <p:ext uri="{BB962C8B-B14F-4D97-AF65-F5344CB8AC3E}">
        <p14:creationId xmlns:p14="http://schemas.microsoft.com/office/powerpoint/2010/main" val="149475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0BA9D5-F199-4A87-84B6-DF9D0D4A0676}" type="slidenum">
              <a:rPr lang="en-US" altLang="en-US"/>
              <a:pPr/>
              <a:t>‹#›</a:t>
            </a:fld>
            <a:endParaRPr lang="en-US" altLang="en-US"/>
          </a:p>
        </p:txBody>
      </p:sp>
    </p:spTree>
    <p:extLst>
      <p:ext uri="{BB962C8B-B14F-4D97-AF65-F5344CB8AC3E}">
        <p14:creationId xmlns:p14="http://schemas.microsoft.com/office/powerpoint/2010/main" val="29628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D14B9FD8-3D90-4DFA-9E75-C78D94123C9B}" type="slidenum">
              <a:rPr lang="en-US" altLang="en-US"/>
              <a:pPr/>
              <a:t>‹#›</a:t>
            </a:fld>
            <a:endParaRPr lang="en-US" altLang="en-US"/>
          </a:p>
        </p:txBody>
      </p:sp>
    </p:spTree>
    <p:extLst>
      <p:ext uri="{BB962C8B-B14F-4D97-AF65-F5344CB8AC3E}">
        <p14:creationId xmlns:p14="http://schemas.microsoft.com/office/powerpoint/2010/main" val="170166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5A0C6B23-88E0-4502-8890-3ECAF57152F9}" type="slidenum">
              <a:rPr lang="en-US" altLang="en-US"/>
              <a:pPr/>
              <a:t>‹#›</a:t>
            </a:fld>
            <a:endParaRPr lang="en-US" altLang="en-US"/>
          </a:p>
        </p:txBody>
      </p:sp>
    </p:spTree>
    <p:extLst>
      <p:ext uri="{BB962C8B-B14F-4D97-AF65-F5344CB8AC3E}">
        <p14:creationId xmlns:p14="http://schemas.microsoft.com/office/powerpoint/2010/main" val="303706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AD7438CD-86DD-4DE5-BB62-4202A028D53E}" type="slidenum">
              <a:rPr lang="en-US" altLang="en-US"/>
              <a:pPr/>
              <a:t>‹#›</a:t>
            </a:fld>
            <a:endParaRPr lang="en-US" altLang="en-US"/>
          </a:p>
        </p:txBody>
      </p:sp>
    </p:spTree>
    <p:extLst>
      <p:ext uri="{BB962C8B-B14F-4D97-AF65-F5344CB8AC3E}">
        <p14:creationId xmlns:p14="http://schemas.microsoft.com/office/powerpoint/2010/main" val="3652670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1FA86170-1939-4D39-8A9B-93A5B41EF7E6}" type="slidenum">
              <a:rPr lang="en-US" altLang="en-US"/>
              <a:pPr/>
              <a:t>‹#›</a:t>
            </a:fld>
            <a:endParaRPr lang="en-US" altLang="en-US"/>
          </a:p>
        </p:txBody>
      </p:sp>
    </p:spTree>
    <p:extLst>
      <p:ext uri="{BB962C8B-B14F-4D97-AF65-F5344CB8AC3E}">
        <p14:creationId xmlns:p14="http://schemas.microsoft.com/office/powerpoint/2010/main" val="79851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773420B-7994-4478-B76F-81CF85E8B980}" type="slidenum">
              <a:rPr lang="en-US" altLang="en-US"/>
              <a:pPr/>
              <a:t>‹#›</a:t>
            </a:fld>
            <a:endParaRPr lang="en-US" altLang="en-US"/>
          </a:p>
        </p:txBody>
      </p:sp>
    </p:spTree>
    <p:extLst>
      <p:ext uri="{BB962C8B-B14F-4D97-AF65-F5344CB8AC3E}">
        <p14:creationId xmlns:p14="http://schemas.microsoft.com/office/powerpoint/2010/main" val="224413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1AE5F4-AA6D-43D5-931E-B6B58BDDB0BF}" type="slidenum">
              <a:rPr lang="en-US"/>
              <a:pPr/>
              <a:t>‹#›</a:t>
            </a:fld>
            <a:endParaRPr lang="en-US"/>
          </a:p>
        </p:txBody>
      </p:sp>
    </p:spTree>
    <p:extLst>
      <p:ext uri="{BB962C8B-B14F-4D97-AF65-F5344CB8AC3E}">
        <p14:creationId xmlns:p14="http://schemas.microsoft.com/office/powerpoint/2010/main" val="980637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9504B5-1088-4C12-B1AD-CD5EC72B2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19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7868CD0-2330-443B-BF8C-4E0CE40FD8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70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E10F9C-5A64-46CB-9841-C7D135B84A66}" type="slidenum">
              <a:rPr lang="en-US" altLang="en-US"/>
              <a:pPr/>
              <a:t>‹#›</a:t>
            </a:fld>
            <a:endParaRPr lang="en-US" altLang="en-US"/>
          </a:p>
        </p:txBody>
      </p:sp>
    </p:spTree>
    <p:extLst>
      <p:ext uri="{BB962C8B-B14F-4D97-AF65-F5344CB8AC3E}">
        <p14:creationId xmlns:p14="http://schemas.microsoft.com/office/powerpoint/2010/main" val="222052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F79B5B-C4BE-4A7C-8E2B-EC8D192424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81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9B7DAE3-3343-4110-8F45-3E7A13203B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227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B855652-DE21-41EE-AEDA-3DF4D8005A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957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E4BF415-D7C9-44B9-9855-33D4DE3BEB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653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E5CFDE8-448E-4849-91C2-9A3F61F141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9854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2A35B2-15B0-4F74-BB3C-932B98F010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286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28143D8-5C01-47BB-A2DE-8BE84BA272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2834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DFD9F-4DA9-4D5E-9D86-285C9C3DD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786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B98FCA-FFB9-4F98-93C2-02F21E8E61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3432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F1AE5F4-AA6D-43D5-931E-B6B58BDDB0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94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FB781F-3C23-426E-BEF3-D1C88CB1F6DA}" type="slidenum">
              <a:rPr lang="en-US" altLang="en-US"/>
              <a:pPr/>
              <a:t>‹#›</a:t>
            </a:fld>
            <a:endParaRPr lang="en-US" altLang="en-US"/>
          </a:p>
        </p:txBody>
      </p:sp>
    </p:spTree>
    <p:extLst>
      <p:ext uri="{BB962C8B-B14F-4D97-AF65-F5344CB8AC3E}">
        <p14:creationId xmlns:p14="http://schemas.microsoft.com/office/powerpoint/2010/main" val="326278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DAD28C3-7C64-4F07-9AAD-009C8EC8E8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7447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E08C23-3911-4649-9B34-FD60211695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6123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7A2B2B-66F7-4D53-B21C-D31576006E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16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0C2AB5-08F7-4CC1-A540-FFFCFD5C1B09}" type="slidenum">
              <a:rPr lang="en-US" altLang="en-US"/>
              <a:pPr/>
              <a:t>‹#›</a:t>
            </a:fld>
            <a:endParaRPr lang="en-US" altLang="en-US"/>
          </a:p>
        </p:txBody>
      </p:sp>
    </p:spTree>
    <p:extLst>
      <p:ext uri="{BB962C8B-B14F-4D97-AF65-F5344CB8AC3E}">
        <p14:creationId xmlns:p14="http://schemas.microsoft.com/office/powerpoint/2010/main" val="391569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2CD9288-31F8-4301-9B38-1E3DEDB64FE4}" type="slidenum">
              <a:rPr lang="en-US" altLang="en-US"/>
              <a:pPr/>
              <a:t>‹#›</a:t>
            </a:fld>
            <a:endParaRPr lang="en-US" altLang="en-US"/>
          </a:p>
        </p:txBody>
      </p:sp>
    </p:spTree>
    <p:extLst>
      <p:ext uri="{BB962C8B-B14F-4D97-AF65-F5344CB8AC3E}">
        <p14:creationId xmlns:p14="http://schemas.microsoft.com/office/powerpoint/2010/main" val="426082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FFCF95D-9D8F-49DB-BEC4-310133CF2006}" type="slidenum">
              <a:rPr lang="en-US" altLang="en-US"/>
              <a:pPr/>
              <a:t>‹#›</a:t>
            </a:fld>
            <a:endParaRPr lang="en-US" altLang="en-US"/>
          </a:p>
        </p:txBody>
      </p:sp>
    </p:spTree>
    <p:extLst>
      <p:ext uri="{BB962C8B-B14F-4D97-AF65-F5344CB8AC3E}">
        <p14:creationId xmlns:p14="http://schemas.microsoft.com/office/powerpoint/2010/main" val="333268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234A93D-C9DD-4D71-B16A-95494E673E4F}" type="slidenum">
              <a:rPr lang="en-US" altLang="en-US"/>
              <a:pPr/>
              <a:t>‹#›</a:t>
            </a:fld>
            <a:endParaRPr lang="en-US" altLang="en-US"/>
          </a:p>
        </p:txBody>
      </p:sp>
    </p:spTree>
    <p:extLst>
      <p:ext uri="{BB962C8B-B14F-4D97-AF65-F5344CB8AC3E}">
        <p14:creationId xmlns:p14="http://schemas.microsoft.com/office/powerpoint/2010/main" val="142144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BE41F6-DEFE-4702-B282-69C62117A571}" type="slidenum">
              <a:rPr lang="en-US" altLang="en-US"/>
              <a:pPr/>
              <a:t>‹#›</a:t>
            </a:fld>
            <a:endParaRPr lang="en-US" altLang="en-US"/>
          </a:p>
        </p:txBody>
      </p:sp>
    </p:spTree>
    <p:extLst>
      <p:ext uri="{BB962C8B-B14F-4D97-AF65-F5344CB8AC3E}">
        <p14:creationId xmlns:p14="http://schemas.microsoft.com/office/powerpoint/2010/main" val="47854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DC772B-910F-4537-9D51-BBCED5DF6E46}" type="slidenum">
              <a:rPr lang="en-US" altLang="en-US"/>
              <a:pPr/>
              <a:t>‹#›</a:t>
            </a:fld>
            <a:endParaRPr lang="en-US" altLang="en-US"/>
          </a:p>
        </p:txBody>
      </p:sp>
    </p:spTree>
    <p:extLst>
      <p:ext uri="{BB962C8B-B14F-4D97-AF65-F5344CB8AC3E}">
        <p14:creationId xmlns:p14="http://schemas.microsoft.com/office/powerpoint/2010/main" val="23663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1588" y="0"/>
            <a:ext cx="9148762" cy="6851650"/>
            <a:chOff x="1" y="0"/>
            <a:chExt cx="5763" cy="4316"/>
          </a:xfrm>
        </p:grpSpPr>
        <p:sp>
          <p:nvSpPr>
            <p:cNvPr id="6041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0422" name="Group 6"/>
            <p:cNvGrpSpPr>
              <a:grpSpLocks/>
            </p:cNvGrpSpPr>
            <p:nvPr/>
          </p:nvGrpSpPr>
          <p:grpSpPr bwMode="auto">
            <a:xfrm>
              <a:off x="288" y="0"/>
              <a:ext cx="5098" cy="4316"/>
              <a:chOff x="288" y="0"/>
              <a:chExt cx="5098" cy="4316"/>
            </a:xfrm>
          </p:grpSpPr>
          <p:sp>
            <p:nvSpPr>
              <p:cNvPr id="6042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3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47" name="Group 31"/>
            <p:cNvGrpSpPr>
              <a:grpSpLocks/>
            </p:cNvGrpSpPr>
            <p:nvPr/>
          </p:nvGrpSpPr>
          <p:grpSpPr bwMode="auto">
            <a:xfrm>
              <a:off x="1" y="392"/>
              <a:ext cx="5758" cy="1571"/>
              <a:chOff x="1" y="392"/>
              <a:chExt cx="5758" cy="1571"/>
            </a:xfrm>
          </p:grpSpPr>
          <p:sp>
            <p:nvSpPr>
              <p:cNvPr id="6044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6045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6045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6045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1B20267-2EA2-49EB-8456-8F474F197775}" type="slidenum">
              <a:rPr lang="en-US" altLang="en-US"/>
              <a:pPr/>
              <a:t>‹#›</a:t>
            </a:fld>
            <a:endParaRPr lang="en-US" altLang="en-US"/>
          </a:p>
        </p:txBody>
      </p:sp>
      <p:sp>
        <p:nvSpPr>
          <p:cNvPr id="6045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27" r:id="rId17"/>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BCC541-2129-45A8-B187-79A5AFD30D1B}" type="slidenum">
              <a:rPr lang="en-US" smtClean="0">
                <a:solidFill>
                  <a:srgbClr val="000000"/>
                </a:solidFill>
                <a:latin typeface="Times New Roman" panose="02020603050405020304" pitchFamily="18" charset="0"/>
              </a:rPr>
              <a:pPr/>
              <a:t>‹#›</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492221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oney.cnn.com/magazines/moneymag/bestjobs/20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2.jpeg"/><Relationship Id="rId3" Type="http://schemas.openxmlformats.org/officeDocument/2006/relationships/oleObject" Target="../embeddings/oleObject1.bin"/><Relationship Id="rId7" Type="http://schemas.openxmlformats.org/officeDocument/2006/relationships/image" Target="../media/image26.jpeg"/><Relationship Id="rId12" Type="http://schemas.openxmlformats.org/officeDocument/2006/relationships/image" Target="../media/image27.jpe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25.wmf"/><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nyu.edu/projects/adjustedwinner/"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nyu.edu/projects/adjustedwinne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nyu.edu/projects/adjustedwinner/"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CS105 </a:t>
            </a:r>
            <a:br>
              <a:rPr lang="en-US" dirty="0" smtClean="0"/>
            </a:br>
            <a:endParaRPr lang="en-US" dirty="0"/>
          </a:p>
        </p:txBody>
      </p:sp>
      <p:sp>
        <p:nvSpPr>
          <p:cNvPr id="3" name="Subtitle 2"/>
          <p:cNvSpPr>
            <a:spLocks noGrp="1"/>
          </p:cNvSpPr>
          <p:nvPr>
            <p:ph type="subTitle" sz="quarter" idx="1"/>
          </p:nvPr>
        </p:nvSpPr>
        <p:spPr/>
        <p:txBody>
          <a:bodyPr/>
          <a:lstStyle/>
          <a:p>
            <a:r>
              <a:rPr lang="en-US" dirty="0" smtClean="0"/>
              <a:t>Dr. Briggs (1</a:t>
            </a:r>
            <a:r>
              <a:rPr lang="en-US" baseline="30000" dirty="0" smtClean="0"/>
              <a:t>st</a:t>
            </a:r>
            <a:r>
              <a:rPr lang="en-US" dirty="0" smtClean="0"/>
              <a:t> five weeks)</a:t>
            </a:r>
          </a:p>
          <a:p>
            <a:r>
              <a:rPr lang="en-US" dirty="0" smtClean="0"/>
              <a:t>Dr. </a:t>
            </a:r>
            <a:r>
              <a:rPr lang="en-US" dirty="0" err="1" smtClean="0"/>
              <a:t>Meehean</a:t>
            </a:r>
            <a:r>
              <a:rPr lang="en-US" dirty="0" smtClean="0"/>
              <a:t> (2</a:t>
            </a:r>
            <a:r>
              <a:rPr lang="en-US" baseline="30000" dirty="0" smtClean="0"/>
              <a:t>nd</a:t>
            </a:r>
            <a:r>
              <a:rPr lang="en-US" dirty="0" smtClean="0"/>
              <a:t> five weeks)</a:t>
            </a:r>
          </a:p>
          <a:p>
            <a:r>
              <a:rPr lang="en-US" dirty="0" smtClean="0"/>
              <a:t>Dr. Ribler (3</a:t>
            </a:r>
            <a:r>
              <a:rPr lang="en-US" baseline="30000" dirty="0" smtClean="0"/>
              <a:t>rd</a:t>
            </a:r>
            <a:r>
              <a:rPr lang="en-US" dirty="0" smtClean="0"/>
              <a:t> five weeks)</a:t>
            </a:r>
            <a:endParaRPr lang="en-US" dirty="0"/>
          </a:p>
        </p:txBody>
      </p:sp>
    </p:spTree>
    <p:extLst>
      <p:ext uri="{BB962C8B-B14F-4D97-AF65-F5344CB8AC3E}">
        <p14:creationId xmlns:p14="http://schemas.microsoft.com/office/powerpoint/2010/main" val="229564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304800"/>
            <a:ext cx="7772400" cy="533400"/>
          </a:xfrm>
        </p:spPr>
        <p:txBody>
          <a:bodyPr/>
          <a:lstStyle/>
          <a:p>
            <a:r>
              <a:rPr lang="en-US" altLang="en-US" sz="2800" smtClean="0"/>
              <a:t>What do CS majors do when they graduate?</a:t>
            </a:r>
            <a:endParaRPr lang="en-US" altLang="en-US" smtClean="0"/>
          </a:p>
        </p:txBody>
      </p:sp>
      <p:sp>
        <p:nvSpPr>
          <p:cNvPr id="12291" name="Rectangle 3"/>
          <p:cNvSpPr>
            <a:spLocks noGrp="1" noChangeArrowheads="1"/>
          </p:cNvSpPr>
          <p:nvPr>
            <p:ph type="body" idx="1"/>
          </p:nvPr>
        </p:nvSpPr>
        <p:spPr>
          <a:xfrm>
            <a:off x="990600" y="838200"/>
            <a:ext cx="7772400" cy="5715000"/>
          </a:xfrm>
        </p:spPr>
        <p:txBody>
          <a:bodyPr/>
          <a:lstStyle/>
          <a:p>
            <a:r>
              <a:rPr lang="en-US" altLang="en-US" sz="2800" smtClean="0">
                <a:solidFill>
                  <a:srgbClr val="FF0000"/>
                </a:solidFill>
              </a:rPr>
              <a:t>Most</a:t>
            </a:r>
            <a:r>
              <a:rPr lang="en-US" altLang="en-US" sz="2800" smtClean="0"/>
              <a:t> are hired to develop software (program)</a:t>
            </a:r>
            <a:endParaRPr lang="en-US" altLang="en-US" smtClean="0"/>
          </a:p>
          <a:p>
            <a:pPr lvl="1"/>
            <a:r>
              <a:rPr lang="en-US" altLang="en-US" sz="1800" b="1" smtClean="0"/>
              <a:t>Productivity Programs	</a:t>
            </a:r>
          </a:p>
          <a:p>
            <a:pPr lvl="1"/>
            <a:r>
              <a:rPr lang="en-US" altLang="en-US" sz="1800" b="1" smtClean="0"/>
              <a:t>Operating Systems</a:t>
            </a:r>
          </a:p>
          <a:p>
            <a:pPr lvl="1"/>
            <a:r>
              <a:rPr lang="en-US" altLang="en-US" sz="1800" b="1" smtClean="0"/>
              <a:t>WEB Applications (e-commerce)</a:t>
            </a:r>
          </a:p>
          <a:p>
            <a:pPr lvl="1"/>
            <a:r>
              <a:rPr lang="en-US" altLang="en-US" sz="1800" b="1" smtClean="0"/>
              <a:t>Computer Graphics</a:t>
            </a:r>
          </a:p>
          <a:p>
            <a:pPr lvl="1"/>
            <a:r>
              <a:rPr lang="en-US" altLang="en-US" sz="1800" b="1" smtClean="0"/>
              <a:t>Artificial Intelligence</a:t>
            </a:r>
          </a:p>
          <a:p>
            <a:pPr lvl="1"/>
            <a:r>
              <a:rPr lang="en-US" altLang="en-US" sz="1800" b="1" smtClean="0"/>
              <a:t>Medical Software (CT Scan, MRI)</a:t>
            </a:r>
          </a:p>
          <a:p>
            <a:pPr lvl="1"/>
            <a:r>
              <a:rPr lang="en-US" altLang="en-US" sz="1800" b="1" smtClean="0"/>
              <a:t>Aerospace Applications</a:t>
            </a:r>
          </a:p>
          <a:p>
            <a:pPr lvl="1"/>
            <a:r>
              <a:rPr lang="en-US" altLang="en-US" sz="1800" b="1" smtClean="0"/>
              <a:t>Computation Biology</a:t>
            </a:r>
          </a:p>
          <a:p>
            <a:pPr lvl="1"/>
            <a:r>
              <a:rPr lang="en-US" altLang="en-US" sz="1800" b="1" smtClean="0"/>
              <a:t>Research</a:t>
            </a:r>
          </a:p>
          <a:p>
            <a:pPr lvl="1"/>
            <a:r>
              <a:rPr lang="en-US" altLang="en-US" sz="1800" b="1" smtClean="0"/>
              <a:t>Embedded Systems</a:t>
            </a:r>
          </a:p>
          <a:p>
            <a:pPr lvl="1"/>
            <a:r>
              <a:rPr lang="en-US" altLang="en-US" sz="1800" b="1" smtClean="0"/>
              <a:t>Military Applications</a:t>
            </a:r>
          </a:p>
          <a:p>
            <a:pPr lvl="1"/>
            <a:r>
              <a:rPr lang="en-US" altLang="en-US" sz="1800" b="1" smtClean="0"/>
              <a:t>Business Applications</a:t>
            </a:r>
          </a:p>
          <a:p>
            <a:pPr lvl="1"/>
            <a:r>
              <a:rPr lang="en-US" altLang="en-US" sz="1800" b="1" smtClean="0"/>
              <a:t>Educational Software </a:t>
            </a:r>
          </a:p>
          <a:p>
            <a:pPr lvl="1"/>
            <a:r>
              <a:rPr lang="en-US" altLang="en-US" sz="1800" b="1" smtClean="0"/>
              <a:t>Games</a:t>
            </a:r>
          </a:p>
          <a:p>
            <a:pPr lvl="1"/>
            <a:r>
              <a:rPr lang="en-US" altLang="en-US" sz="1800" b="1" smtClean="0"/>
              <a:t>Movies/Entertainment</a:t>
            </a:r>
          </a:p>
        </p:txBody>
      </p:sp>
    </p:spTree>
    <p:extLst>
      <p:ext uri="{BB962C8B-B14F-4D97-AF65-F5344CB8AC3E}">
        <p14:creationId xmlns:p14="http://schemas.microsoft.com/office/powerpoint/2010/main" val="19879106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7772400" cy="685800"/>
          </a:xfrm>
        </p:spPr>
        <p:txBody>
          <a:bodyPr/>
          <a:lstStyle/>
          <a:p>
            <a:r>
              <a:rPr lang="en-US" sz="3200" dirty="0" smtClean="0">
                <a:solidFill>
                  <a:schemeClr val="accent3"/>
                </a:solidFill>
              </a:rPr>
              <a:t>Example of Shortest Path Routing</a:t>
            </a:r>
            <a:endParaRPr lang="en-US" dirty="0" smtClean="0">
              <a:solidFill>
                <a:schemeClr val="accent3"/>
              </a:solidFill>
            </a:endParaRPr>
          </a:p>
        </p:txBody>
      </p:sp>
      <p:pic>
        <p:nvPicPr>
          <p:cNvPr id="10243"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990600"/>
            <a:ext cx="7162800" cy="5715000"/>
          </a:xfrm>
        </p:spPr>
      </p:pic>
    </p:spTree>
    <p:extLst>
      <p:ext uri="{BB962C8B-B14F-4D97-AF65-F5344CB8AC3E}">
        <p14:creationId xmlns:p14="http://schemas.microsoft.com/office/powerpoint/2010/main" val="22672282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685800"/>
          </a:xfrm>
        </p:spPr>
        <p:txBody>
          <a:bodyPr/>
          <a:lstStyle/>
          <a:p>
            <a:r>
              <a:rPr lang="en-US" sz="3200" dirty="0" smtClean="0">
                <a:solidFill>
                  <a:schemeClr val="bg1"/>
                </a:solidFill>
              </a:rPr>
              <a:t>Why the Shortest Path Algorithm Works</a:t>
            </a:r>
            <a:endParaRPr lang="en-US" dirty="0" smtClean="0">
              <a:solidFill>
                <a:schemeClr val="bg1"/>
              </a:solidFill>
            </a:endParaRPr>
          </a:p>
        </p:txBody>
      </p:sp>
      <p:sp>
        <p:nvSpPr>
          <p:cNvPr id="11267" name="Rectangle 3"/>
          <p:cNvSpPr>
            <a:spLocks noGrp="1" noChangeArrowheads="1"/>
          </p:cNvSpPr>
          <p:nvPr>
            <p:ph type="body" idx="1"/>
          </p:nvPr>
        </p:nvSpPr>
        <p:spPr>
          <a:xfrm>
            <a:off x="685800" y="3352800"/>
            <a:ext cx="8229600" cy="3124200"/>
          </a:xfrm>
        </p:spPr>
        <p:txBody>
          <a:bodyPr/>
          <a:lstStyle/>
          <a:p>
            <a:r>
              <a:rPr lang="en-US" sz="2000" dirty="0" smtClean="0">
                <a:solidFill>
                  <a:schemeClr val="accent3"/>
                </a:solidFill>
              </a:rPr>
              <a:t>Perhaps A*ZE is a better path to E than ABE</a:t>
            </a:r>
          </a:p>
          <a:p>
            <a:pPr lvl="2"/>
            <a:r>
              <a:rPr lang="en-US" sz="1800" dirty="0" smtClean="0">
                <a:solidFill>
                  <a:schemeClr val="accent3"/>
                </a:solidFill>
              </a:rPr>
              <a:t>nodes are made permanent when paths to them are the shortest paths in the graph</a:t>
            </a:r>
          </a:p>
          <a:p>
            <a:pPr lvl="2"/>
            <a:r>
              <a:rPr lang="en-US" sz="1800" dirty="0" smtClean="0">
                <a:solidFill>
                  <a:schemeClr val="accent3"/>
                </a:solidFill>
              </a:rPr>
              <a:t>All subsequent paths found to permanent nodes will be at least as long as previously found paths</a:t>
            </a:r>
          </a:p>
          <a:p>
            <a:r>
              <a:rPr lang="en-US" sz="2000" dirty="0" smtClean="0">
                <a:solidFill>
                  <a:schemeClr val="accent3"/>
                </a:solidFill>
              </a:rPr>
              <a:t>Two cases</a:t>
            </a:r>
          </a:p>
          <a:p>
            <a:pPr marL="914400" lvl="2" indent="0">
              <a:buNone/>
            </a:pPr>
            <a:r>
              <a:rPr lang="en-US" sz="1800" dirty="0">
                <a:solidFill>
                  <a:schemeClr val="accent3"/>
                </a:solidFill>
              </a:rPr>
              <a:t>1.) If Z is permanent, then we have already checked A*ZE</a:t>
            </a:r>
          </a:p>
          <a:p>
            <a:pPr marL="914400" lvl="2" indent="0">
              <a:buNone/>
            </a:pPr>
            <a:r>
              <a:rPr lang="en-US" sz="1800" dirty="0">
                <a:solidFill>
                  <a:schemeClr val="accent3"/>
                </a:solidFill>
              </a:rPr>
              <a:t>2.) If Z is tentatively labeled, paths to Z must be longer than paths to E, otherwise Z would have been made permanent </a:t>
            </a:r>
          </a:p>
        </p:txBody>
      </p:sp>
      <p:sp>
        <p:nvSpPr>
          <p:cNvPr id="11268" name="Text Box 12"/>
          <p:cNvSpPr txBox="1">
            <a:spLocks noChangeArrowheads="1"/>
          </p:cNvSpPr>
          <p:nvPr/>
        </p:nvSpPr>
        <p:spPr bwMode="auto">
          <a:xfrm>
            <a:off x="1812925" y="17938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solidFill>
                  <a:schemeClr val="bg1"/>
                </a:solidFill>
              </a:rPr>
              <a:t>A</a:t>
            </a:r>
          </a:p>
        </p:txBody>
      </p:sp>
      <p:sp>
        <p:nvSpPr>
          <p:cNvPr id="11269" name="Text Box 13"/>
          <p:cNvSpPr txBox="1">
            <a:spLocks noChangeArrowheads="1"/>
          </p:cNvSpPr>
          <p:nvPr/>
        </p:nvSpPr>
        <p:spPr bwMode="auto">
          <a:xfrm>
            <a:off x="2803525" y="9556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solidFill>
                  <a:schemeClr val="bg1"/>
                </a:solidFill>
              </a:rPr>
              <a:t>B</a:t>
            </a:r>
          </a:p>
        </p:txBody>
      </p:sp>
      <p:sp>
        <p:nvSpPr>
          <p:cNvPr id="11270" name="Text Box 14"/>
          <p:cNvSpPr txBox="1">
            <a:spLocks noChangeArrowheads="1"/>
          </p:cNvSpPr>
          <p:nvPr/>
        </p:nvSpPr>
        <p:spPr bwMode="auto">
          <a:xfrm>
            <a:off x="3946525" y="11842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solidFill>
                  <a:schemeClr val="bg1"/>
                </a:solidFill>
              </a:rPr>
              <a:t>E</a:t>
            </a:r>
          </a:p>
        </p:txBody>
      </p:sp>
      <p:sp>
        <p:nvSpPr>
          <p:cNvPr id="11271" name="Line 15"/>
          <p:cNvSpPr>
            <a:spLocks noChangeShapeType="1"/>
          </p:cNvSpPr>
          <p:nvPr/>
        </p:nvSpPr>
        <p:spPr bwMode="auto">
          <a:xfrm flipV="1">
            <a:off x="2514600" y="1371600"/>
            <a:ext cx="762000" cy="53340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2" name="Line 16"/>
          <p:cNvSpPr>
            <a:spLocks noChangeShapeType="1"/>
          </p:cNvSpPr>
          <p:nvPr/>
        </p:nvSpPr>
        <p:spPr bwMode="auto">
          <a:xfrm>
            <a:off x="3429000" y="1371600"/>
            <a:ext cx="685800" cy="60960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3" name="Line 17"/>
          <p:cNvSpPr>
            <a:spLocks noChangeShapeType="1"/>
          </p:cNvSpPr>
          <p:nvPr/>
        </p:nvSpPr>
        <p:spPr bwMode="auto">
          <a:xfrm>
            <a:off x="2438400" y="2057400"/>
            <a:ext cx="838200" cy="5334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4" name="Line 18"/>
          <p:cNvSpPr>
            <a:spLocks noChangeShapeType="1"/>
          </p:cNvSpPr>
          <p:nvPr/>
        </p:nvSpPr>
        <p:spPr bwMode="auto">
          <a:xfrm flipV="1">
            <a:off x="3429000" y="1981200"/>
            <a:ext cx="609600" cy="5334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5" name="Line 19"/>
          <p:cNvSpPr>
            <a:spLocks noChangeShapeType="1"/>
          </p:cNvSpPr>
          <p:nvPr/>
        </p:nvSpPr>
        <p:spPr bwMode="auto">
          <a:xfrm flipV="1">
            <a:off x="3429000" y="2590800"/>
            <a:ext cx="2819400" cy="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6" name="Line 20"/>
          <p:cNvSpPr>
            <a:spLocks noChangeShapeType="1"/>
          </p:cNvSpPr>
          <p:nvPr/>
        </p:nvSpPr>
        <p:spPr bwMode="auto">
          <a:xfrm>
            <a:off x="4191000" y="1981200"/>
            <a:ext cx="1066800" cy="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7" name="Line 21"/>
          <p:cNvSpPr>
            <a:spLocks noChangeShapeType="1"/>
          </p:cNvSpPr>
          <p:nvPr/>
        </p:nvSpPr>
        <p:spPr bwMode="auto">
          <a:xfrm>
            <a:off x="3429000" y="1219200"/>
            <a:ext cx="2667000" cy="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8" name="Line 22"/>
          <p:cNvSpPr>
            <a:spLocks noChangeShapeType="1"/>
          </p:cNvSpPr>
          <p:nvPr/>
        </p:nvSpPr>
        <p:spPr bwMode="auto">
          <a:xfrm flipV="1">
            <a:off x="5410200" y="1447800"/>
            <a:ext cx="609600" cy="4572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79" name="Line 23"/>
          <p:cNvSpPr>
            <a:spLocks noChangeShapeType="1"/>
          </p:cNvSpPr>
          <p:nvPr/>
        </p:nvSpPr>
        <p:spPr bwMode="auto">
          <a:xfrm>
            <a:off x="5410200" y="1981200"/>
            <a:ext cx="838200" cy="6858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80" name="Line 24"/>
          <p:cNvSpPr>
            <a:spLocks noChangeShapeType="1"/>
          </p:cNvSpPr>
          <p:nvPr/>
        </p:nvSpPr>
        <p:spPr bwMode="auto">
          <a:xfrm flipV="1">
            <a:off x="6248400" y="1905000"/>
            <a:ext cx="762000" cy="6858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81" name="Line 25"/>
          <p:cNvSpPr>
            <a:spLocks noChangeShapeType="1"/>
          </p:cNvSpPr>
          <p:nvPr/>
        </p:nvSpPr>
        <p:spPr bwMode="auto">
          <a:xfrm>
            <a:off x="6172200" y="1295400"/>
            <a:ext cx="838200" cy="533400"/>
          </a:xfrm>
          <a:prstGeom prst="line">
            <a:avLst/>
          </a:prstGeom>
          <a:noFill/>
          <a:ln w="9525">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2400" smtClean="0">
              <a:solidFill>
                <a:srgbClr val="000000"/>
              </a:solidFill>
              <a:latin typeface="Times New Roman" panose="02020603050405020304" pitchFamily="18" charset="0"/>
            </a:endParaRPr>
          </a:p>
        </p:txBody>
      </p:sp>
      <p:sp>
        <p:nvSpPr>
          <p:cNvPr id="11282" name="Oval 4"/>
          <p:cNvSpPr>
            <a:spLocks noChangeArrowheads="1"/>
          </p:cNvSpPr>
          <p:nvPr/>
        </p:nvSpPr>
        <p:spPr bwMode="auto">
          <a:xfrm>
            <a:off x="2209800" y="18288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3" name="Oval 5"/>
          <p:cNvSpPr>
            <a:spLocks noChangeArrowheads="1"/>
          </p:cNvSpPr>
          <p:nvPr/>
        </p:nvSpPr>
        <p:spPr bwMode="auto">
          <a:xfrm>
            <a:off x="3124200" y="24384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4" name="Oval 6"/>
          <p:cNvSpPr>
            <a:spLocks noChangeArrowheads="1"/>
          </p:cNvSpPr>
          <p:nvPr/>
        </p:nvSpPr>
        <p:spPr bwMode="auto">
          <a:xfrm>
            <a:off x="5943600" y="11430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5" name="Oval 7"/>
          <p:cNvSpPr>
            <a:spLocks noChangeArrowheads="1"/>
          </p:cNvSpPr>
          <p:nvPr/>
        </p:nvSpPr>
        <p:spPr bwMode="auto">
          <a:xfrm>
            <a:off x="5105400" y="17526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6" name="Oval 8"/>
          <p:cNvSpPr>
            <a:spLocks noChangeArrowheads="1"/>
          </p:cNvSpPr>
          <p:nvPr/>
        </p:nvSpPr>
        <p:spPr bwMode="auto">
          <a:xfrm>
            <a:off x="3886200" y="17526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7" name="Oval 9"/>
          <p:cNvSpPr>
            <a:spLocks noChangeArrowheads="1"/>
          </p:cNvSpPr>
          <p:nvPr/>
        </p:nvSpPr>
        <p:spPr bwMode="auto">
          <a:xfrm>
            <a:off x="3124200" y="11430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8" name="Oval 10"/>
          <p:cNvSpPr>
            <a:spLocks noChangeArrowheads="1"/>
          </p:cNvSpPr>
          <p:nvPr/>
        </p:nvSpPr>
        <p:spPr bwMode="auto">
          <a:xfrm>
            <a:off x="6858000" y="16764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89" name="Oval 11"/>
          <p:cNvSpPr>
            <a:spLocks noChangeArrowheads="1"/>
          </p:cNvSpPr>
          <p:nvPr/>
        </p:nvSpPr>
        <p:spPr bwMode="auto">
          <a:xfrm>
            <a:off x="6019800" y="2438400"/>
            <a:ext cx="381000" cy="381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mtClean="0">
              <a:solidFill>
                <a:srgbClr val="000000"/>
              </a:solidFill>
            </a:endParaRPr>
          </a:p>
        </p:txBody>
      </p:sp>
      <p:sp>
        <p:nvSpPr>
          <p:cNvPr id="11290" name="Text Box 26"/>
          <p:cNvSpPr txBox="1">
            <a:spLocks noChangeArrowheads="1"/>
          </p:cNvSpPr>
          <p:nvPr/>
        </p:nvSpPr>
        <p:spPr bwMode="auto">
          <a:xfrm>
            <a:off x="2803525" y="25558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solidFill>
                  <a:schemeClr val="bg1"/>
                </a:solidFill>
              </a:rPr>
              <a:t>Z</a:t>
            </a:r>
          </a:p>
        </p:txBody>
      </p:sp>
    </p:spTree>
    <p:extLst>
      <p:ext uri="{BB962C8B-B14F-4D97-AF65-F5344CB8AC3E}">
        <p14:creationId xmlns:p14="http://schemas.microsoft.com/office/powerpoint/2010/main" val="387162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a:xfrm>
            <a:off x="1219200" y="304800"/>
            <a:ext cx="7772400" cy="533400"/>
          </a:xfrm>
        </p:spPr>
        <p:txBody>
          <a:bodyPr/>
          <a:lstStyle/>
          <a:p>
            <a:r>
              <a:rPr lang="en-US" altLang="en-US" sz="2800" smtClean="0"/>
              <a:t>What do CS majors do when they graduate?</a:t>
            </a:r>
            <a:endParaRPr lang="en-US" altLang="en-US" smtClean="0"/>
          </a:p>
        </p:txBody>
      </p:sp>
      <p:sp>
        <p:nvSpPr>
          <p:cNvPr id="13315" name="Rectangle 2051"/>
          <p:cNvSpPr>
            <a:spLocks noGrp="1" noChangeArrowheads="1"/>
          </p:cNvSpPr>
          <p:nvPr>
            <p:ph type="body" idx="1"/>
          </p:nvPr>
        </p:nvSpPr>
        <p:spPr>
          <a:xfrm>
            <a:off x="990600" y="990600"/>
            <a:ext cx="7772400" cy="1676400"/>
          </a:xfrm>
        </p:spPr>
        <p:txBody>
          <a:bodyPr/>
          <a:lstStyle/>
          <a:p>
            <a:r>
              <a:rPr lang="en-US" altLang="en-US" sz="2800" smtClean="0"/>
              <a:t>Some work as network and system administrators</a:t>
            </a:r>
          </a:p>
          <a:p>
            <a:r>
              <a:rPr lang="en-US" altLang="en-US" sz="2800" smtClean="0"/>
              <a:t>Some go to graduate school</a:t>
            </a:r>
          </a:p>
          <a:p>
            <a:r>
              <a:rPr lang="en-US" altLang="en-US" sz="2800" smtClean="0"/>
              <a:t>Some get research jobs</a:t>
            </a:r>
          </a:p>
          <a:p>
            <a:r>
              <a:rPr lang="en-US" altLang="en-US" sz="2800" smtClean="0"/>
              <a:t>Some teach </a:t>
            </a:r>
          </a:p>
          <a:p>
            <a:r>
              <a:rPr lang="en-US" altLang="en-US" sz="2800" smtClean="0"/>
              <a:t>Some start their own companies</a:t>
            </a:r>
            <a:endParaRPr lang="en-US" altLang="en-US" smtClean="0"/>
          </a:p>
        </p:txBody>
      </p:sp>
      <p:sp>
        <p:nvSpPr>
          <p:cNvPr id="13317" name="Rectangle 2060"/>
          <p:cNvSpPr>
            <a:spLocks noChangeArrowheads="1"/>
          </p:cNvSpPr>
          <p:nvPr/>
        </p:nvSpPr>
        <p:spPr bwMode="auto">
          <a:xfrm>
            <a:off x="1825625" y="6556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Monotype Sorts" pitchFamily="2" charset="2"/>
              <a:buChar char="n"/>
              <a:defRPr kumimoji="1" sz="3200">
                <a:solidFill>
                  <a:schemeClr val="tx1"/>
                </a:solidFill>
                <a:latin typeface="Arial" charset="0"/>
              </a:defRPr>
            </a:lvl1pPr>
            <a:lvl2pPr marL="742950" indent="-285750">
              <a:spcBef>
                <a:spcPct val="20000"/>
              </a:spcBef>
              <a:buChar char="–"/>
              <a:defRPr kumimoji="1" sz="2800">
                <a:solidFill>
                  <a:schemeClr val="tx1"/>
                </a:solidFill>
                <a:latin typeface="Arial" charset="0"/>
              </a:defRPr>
            </a:lvl2pPr>
            <a:lvl3pPr marL="1143000" indent="-228600">
              <a:spcBef>
                <a:spcPct val="20000"/>
              </a:spcBef>
              <a:buChar char="•"/>
              <a:defRPr kumimoji="1" sz="2400">
                <a:solidFill>
                  <a:schemeClr val="tx1"/>
                </a:solidFill>
                <a:latin typeface="Arial" charset="0"/>
              </a:defRPr>
            </a:lvl3pPr>
            <a:lvl4pPr marL="1600200" indent="-228600">
              <a:spcBef>
                <a:spcPct val="20000"/>
              </a:spcBef>
              <a:buChar char="–"/>
              <a:defRPr kumimoji="1" sz="2000">
                <a:solidFill>
                  <a:schemeClr val="tx1"/>
                </a:solidFill>
                <a:latin typeface="Arial" charset="0"/>
              </a:defRPr>
            </a:lvl4pPr>
            <a:lvl5pPr marL="2057400" indent="-22860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a:spcBef>
                <a:spcPct val="0"/>
              </a:spcBef>
              <a:buClrTx/>
              <a:buSzTx/>
              <a:buFontTx/>
              <a:buNone/>
            </a:pPr>
            <a:endParaRPr kumimoji="0" lang="en-US" altLang="en-US" sz="2000">
              <a:latin typeface="Times New Roman" pitchFamily="18" charset="0"/>
            </a:endParaRPr>
          </a:p>
        </p:txBody>
      </p:sp>
    </p:spTree>
    <p:extLst>
      <p:ext uri="{BB962C8B-B14F-4D97-AF65-F5344CB8AC3E}">
        <p14:creationId xmlns:p14="http://schemas.microsoft.com/office/powerpoint/2010/main" val="329774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smtClean="0"/>
              <a:t>National Trends in Computer Science Enrollment</a:t>
            </a:r>
          </a:p>
        </p:txBody>
      </p:sp>
      <p:sp>
        <p:nvSpPr>
          <p:cNvPr id="15363" name="Rectangle 3"/>
          <p:cNvSpPr>
            <a:spLocks noGrp="1" noChangeArrowheads="1"/>
          </p:cNvSpPr>
          <p:nvPr>
            <p:ph type="body" idx="1"/>
          </p:nvPr>
        </p:nvSpPr>
        <p:spPr>
          <a:xfrm>
            <a:off x="1173163" y="1676400"/>
            <a:ext cx="7772400" cy="4419600"/>
          </a:xfrm>
        </p:spPr>
        <p:txBody>
          <a:bodyPr/>
          <a:lstStyle/>
          <a:p>
            <a:r>
              <a:rPr lang="en-US" altLang="en-US" sz="2400" smtClean="0"/>
              <a:t>Enrollment Trends 2000-2005</a:t>
            </a:r>
          </a:p>
          <a:p>
            <a:pPr lvl="1"/>
            <a:r>
              <a:rPr lang="en-US" altLang="en-US" sz="2000" smtClean="0"/>
              <a:t>50% reduction in enrollment in CS courses</a:t>
            </a:r>
          </a:p>
          <a:p>
            <a:pPr lvl="1"/>
            <a:r>
              <a:rPr lang="en-US" altLang="en-US" sz="2000" smtClean="0"/>
              <a:t>70% reduction in major declarations</a:t>
            </a:r>
            <a:r>
              <a:rPr lang="en-US" altLang="en-US" smtClean="0"/>
              <a:t> </a:t>
            </a:r>
          </a:p>
          <a:p>
            <a:pPr lvl="1"/>
            <a:r>
              <a:rPr lang="en-US" altLang="en-US" sz="2000" smtClean="0"/>
              <a:t>2007 to 2011 have had significant increases</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66294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81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52400"/>
            <a:ext cx="7772400" cy="1143000"/>
          </a:xfrm>
        </p:spPr>
        <p:txBody>
          <a:bodyPr/>
          <a:lstStyle/>
          <a:p>
            <a:r>
              <a:rPr lang="en-US" altLang="en-US" sz="2800" smtClean="0"/>
              <a:t>Employment Outlook is Very Positive for Computer Science Graduates</a:t>
            </a:r>
          </a:p>
        </p:txBody>
      </p:sp>
      <p:pic>
        <p:nvPicPr>
          <p:cNvPr id="16387" name="Picture 5" descr="stan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143000"/>
            <a:ext cx="69246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88" name="Picture 6" descr="bestJ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36385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2209800" y="4648200"/>
            <a:ext cx="3200400" cy="1844675"/>
          </a:xfrm>
          <a:noFill/>
        </p:spPr>
      </p:pic>
      <p:pic>
        <p:nvPicPr>
          <p:cNvPr id="16390" name="Picture 9" descr="lab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10000"/>
            <a:ext cx="3762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00200"/>
            <a:ext cx="21717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70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Job Outlook</a:t>
            </a:r>
          </a:p>
        </p:txBody>
      </p:sp>
      <p:pic>
        <p:nvPicPr>
          <p:cNvPr id="174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90675" y="1295400"/>
            <a:ext cx="7258050" cy="5257800"/>
          </a:xfrm>
          <a:noFill/>
        </p:spPr>
      </p:pic>
    </p:spTree>
    <p:extLst>
      <p:ext uri="{BB962C8B-B14F-4D97-AF65-F5344CB8AC3E}">
        <p14:creationId xmlns:p14="http://schemas.microsoft.com/office/powerpoint/2010/main" val="215943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The Best Jobs in America</a:t>
            </a:r>
          </a:p>
        </p:txBody>
      </p:sp>
      <p:sp>
        <p:nvSpPr>
          <p:cNvPr id="18435" name="Content Placeholder 2"/>
          <p:cNvSpPr>
            <a:spLocks noGrp="1"/>
          </p:cNvSpPr>
          <p:nvPr>
            <p:ph idx="1"/>
          </p:nvPr>
        </p:nvSpPr>
        <p:spPr/>
        <p:txBody>
          <a:bodyPr/>
          <a:lstStyle/>
          <a:p>
            <a:r>
              <a:rPr lang="en-US" altLang="en-US" smtClean="0">
                <a:hlinkClick r:id="rId3"/>
              </a:rPr>
              <a:t>http://money.cnn.com/magazines/moneymag/bestjobs/2010/</a:t>
            </a:r>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27093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Learning to program is like learning to play tennis.</a:t>
            </a:r>
          </a:p>
        </p:txBody>
      </p:sp>
      <p:sp>
        <p:nvSpPr>
          <p:cNvPr id="22531" name="Rectangle 3"/>
          <p:cNvSpPr>
            <a:spLocks noGrp="1" noChangeArrowheads="1"/>
          </p:cNvSpPr>
          <p:nvPr>
            <p:ph type="body" idx="1"/>
          </p:nvPr>
        </p:nvSpPr>
        <p:spPr>
          <a:xfrm>
            <a:off x="1143000" y="1981200"/>
            <a:ext cx="7772400" cy="4495800"/>
          </a:xfrm>
        </p:spPr>
        <p:txBody>
          <a:bodyPr/>
          <a:lstStyle/>
          <a:p>
            <a:r>
              <a:rPr lang="en-US" altLang="en-US" sz="2400" smtClean="0"/>
              <a:t>At first, you need to master fundamentals.</a:t>
            </a:r>
          </a:p>
          <a:p>
            <a:r>
              <a:rPr lang="en-US" altLang="en-US" sz="2400" smtClean="0"/>
              <a:t>It will get to be much more fun as you become better at it.</a:t>
            </a:r>
          </a:p>
          <a:p>
            <a:r>
              <a:rPr lang="en-US" altLang="en-US" sz="2400" smtClean="0"/>
              <a:t>You need to practice.  You can’t do all the practicing the night before the match.</a:t>
            </a:r>
          </a:p>
          <a:p>
            <a:r>
              <a:rPr lang="en-US" altLang="en-US" sz="2400" smtClean="0"/>
              <a:t>It might be frustrating at first, but you will be rewarded if you persevere. </a:t>
            </a:r>
          </a:p>
          <a:p>
            <a:r>
              <a:rPr lang="en-US" altLang="en-US" sz="2400" smtClean="0"/>
              <a:t>You can’t really judge how much you like it until you get to a certain level of competency.</a:t>
            </a:r>
          </a:p>
          <a:p>
            <a:r>
              <a:rPr lang="en-US" altLang="en-US" sz="2400" smtClean="0"/>
              <a:t>Anyone can do it if they dedicate enough time to it.</a:t>
            </a:r>
          </a:p>
          <a:p>
            <a:endParaRPr lang="en-US" altLang="en-US" smtClean="0"/>
          </a:p>
        </p:txBody>
      </p:sp>
    </p:spTree>
    <p:extLst>
      <p:ext uri="{BB962C8B-B14F-4D97-AF65-F5344CB8AC3E}">
        <p14:creationId xmlns:p14="http://schemas.microsoft.com/office/powerpoint/2010/main" val="221076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228600"/>
            <a:ext cx="7772400" cy="762000"/>
          </a:xfrm>
        </p:spPr>
        <p:txBody>
          <a:bodyPr/>
          <a:lstStyle/>
          <a:p>
            <a:r>
              <a:rPr lang="en-US" altLang="en-US" smtClean="0"/>
              <a:t>What do computers do?</a:t>
            </a:r>
          </a:p>
        </p:txBody>
      </p:sp>
      <p:sp>
        <p:nvSpPr>
          <p:cNvPr id="25603" name="Rectangle 3"/>
          <p:cNvSpPr>
            <a:spLocks noGrp="1" noChangeArrowheads="1"/>
          </p:cNvSpPr>
          <p:nvPr>
            <p:ph type="body" idx="1"/>
          </p:nvPr>
        </p:nvSpPr>
        <p:spPr>
          <a:xfrm>
            <a:off x="1066800" y="1219200"/>
            <a:ext cx="7772400" cy="4953000"/>
          </a:xfrm>
        </p:spPr>
        <p:txBody>
          <a:bodyPr/>
          <a:lstStyle/>
          <a:p>
            <a:r>
              <a:rPr lang="en-US" altLang="en-US" smtClean="0"/>
              <a:t>They do very, very, simple things</a:t>
            </a:r>
          </a:p>
          <a:p>
            <a:pPr lvl="1"/>
            <a:r>
              <a:rPr lang="en-US" altLang="en-US" smtClean="0"/>
              <a:t>basic arithmetic on values in memory</a:t>
            </a:r>
          </a:p>
          <a:p>
            <a:pPr lvl="1"/>
            <a:r>
              <a:rPr lang="en-US" altLang="en-US" smtClean="0"/>
              <a:t>Input/Output</a:t>
            </a:r>
          </a:p>
          <a:p>
            <a:pPr lvl="1"/>
            <a:r>
              <a:rPr lang="en-US" altLang="en-US" smtClean="0"/>
              <a:t>Comparison and Conditional Execution</a:t>
            </a:r>
          </a:p>
          <a:p>
            <a:pPr lvl="2"/>
            <a:r>
              <a:rPr lang="en-US" altLang="en-US" smtClean="0"/>
              <a:t>if-statements</a:t>
            </a:r>
          </a:p>
          <a:p>
            <a:r>
              <a:rPr lang="en-US" altLang="en-US" smtClean="0"/>
              <a:t>They do it very, very, fast and very, very reliably.</a:t>
            </a:r>
          </a:p>
          <a:p>
            <a:r>
              <a:rPr lang="en-US" altLang="en-US" smtClean="0"/>
              <a:t>Programmers build systems to do complicated things using these simple basic capabilities.</a:t>
            </a:r>
          </a:p>
          <a:p>
            <a:pPr lvl="1"/>
            <a:endParaRPr lang="en-US" altLang="en-US" smtClean="0"/>
          </a:p>
          <a:p>
            <a:pPr lvl="1"/>
            <a:endParaRPr lang="en-US" altLang="en-US" smtClean="0"/>
          </a:p>
        </p:txBody>
      </p:sp>
    </p:spTree>
    <p:extLst>
      <p:ext uri="{BB962C8B-B14F-4D97-AF65-F5344CB8AC3E}">
        <p14:creationId xmlns:p14="http://schemas.microsoft.com/office/powerpoint/2010/main" val="61665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228600"/>
            <a:ext cx="7772400" cy="1143000"/>
          </a:xfrm>
        </p:spPr>
        <p:txBody>
          <a:bodyPr/>
          <a:lstStyle/>
          <a:p>
            <a:r>
              <a:rPr lang="en-US" altLang="en-US" smtClean="0"/>
              <a:t>Think of a recipe.</a:t>
            </a:r>
          </a:p>
        </p:txBody>
      </p:sp>
      <p:sp>
        <p:nvSpPr>
          <p:cNvPr id="26627" name="Rectangle 3"/>
          <p:cNvSpPr>
            <a:spLocks noGrp="1" noChangeArrowheads="1"/>
          </p:cNvSpPr>
          <p:nvPr>
            <p:ph type="body" idx="1"/>
          </p:nvPr>
        </p:nvSpPr>
        <p:spPr>
          <a:xfrm>
            <a:off x="1219200" y="1447800"/>
            <a:ext cx="7772400" cy="4953000"/>
          </a:xfrm>
        </p:spPr>
        <p:txBody>
          <a:bodyPr/>
          <a:lstStyle/>
          <a:p>
            <a:r>
              <a:rPr lang="en-US" altLang="en-US" smtClean="0"/>
              <a:t>We can use instructions that provide different levels of detail.</a:t>
            </a:r>
          </a:p>
          <a:p>
            <a:pPr lvl="1"/>
            <a:r>
              <a:rPr lang="en-US" altLang="en-US" smtClean="0"/>
              <a:t>High Level</a:t>
            </a:r>
          </a:p>
          <a:p>
            <a:pPr lvl="2"/>
            <a:r>
              <a:rPr lang="en-US" altLang="en-US" smtClean="0"/>
              <a:t>Make an apple pie</a:t>
            </a:r>
          </a:p>
          <a:p>
            <a:pPr lvl="1"/>
            <a:r>
              <a:rPr lang="en-US" altLang="en-US" smtClean="0"/>
              <a:t>Lower Level</a:t>
            </a:r>
          </a:p>
          <a:p>
            <a:pPr lvl="2"/>
            <a:r>
              <a:rPr lang="en-US" altLang="en-US" smtClean="0"/>
              <a:t>Slice 4 apples into one inch squares...</a:t>
            </a:r>
          </a:p>
          <a:p>
            <a:pPr lvl="1"/>
            <a:r>
              <a:rPr lang="en-US" altLang="en-US" smtClean="0"/>
              <a:t>Even Lower Level</a:t>
            </a:r>
          </a:p>
          <a:p>
            <a:pPr lvl="1"/>
            <a:r>
              <a:rPr lang="en-US" altLang="en-US" smtClean="0"/>
              <a:t>Pick up a knife, place the knife on the apple, apply pressure, …</a:t>
            </a:r>
          </a:p>
          <a:p>
            <a:pPr lvl="1"/>
            <a:endParaRPr lang="en-US" altLang="en-US" smtClean="0"/>
          </a:p>
          <a:p>
            <a:pPr lvl="1"/>
            <a:endParaRPr lang="en-US" altLang="en-US" smtClean="0"/>
          </a:p>
        </p:txBody>
      </p:sp>
    </p:spTree>
    <p:extLst>
      <p:ext uri="{BB962C8B-B14F-4D97-AF65-F5344CB8AC3E}">
        <p14:creationId xmlns:p14="http://schemas.microsoft.com/office/powerpoint/2010/main" val="25239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Algorithms for Selecting a Mate</a:t>
            </a:r>
          </a:p>
        </p:txBody>
      </p:sp>
      <p:sp>
        <p:nvSpPr>
          <p:cNvPr id="2051" name="Rectangle 3"/>
          <p:cNvSpPr>
            <a:spLocks noGrp="1" noChangeArrowheads="1"/>
          </p:cNvSpPr>
          <p:nvPr>
            <p:ph type="subTitle" idx="1"/>
          </p:nvPr>
        </p:nvSpPr>
        <p:spPr/>
        <p:txBody>
          <a:bodyPr/>
          <a:lstStyle/>
          <a:p>
            <a:r>
              <a:rPr lang="en-US" altLang="en-US" i="1"/>
              <a:t>Randy Ribler</a:t>
            </a:r>
          </a:p>
          <a:p>
            <a:r>
              <a:rPr lang="en-US" altLang="en-US" i="1"/>
              <a:t>Computer Science</a:t>
            </a:r>
          </a:p>
          <a:p>
            <a:r>
              <a:rPr lang="en-US" altLang="en-US" i="1"/>
              <a:t>Lynchburg College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Five Weeks</a:t>
            </a:r>
            <a:endParaRPr lang="en-US" dirty="0"/>
          </a:p>
        </p:txBody>
      </p:sp>
      <p:sp>
        <p:nvSpPr>
          <p:cNvPr id="3" name="Content Placeholder 2"/>
          <p:cNvSpPr>
            <a:spLocks noGrp="1"/>
          </p:cNvSpPr>
          <p:nvPr>
            <p:ph idx="1"/>
          </p:nvPr>
        </p:nvSpPr>
        <p:spPr/>
        <p:txBody>
          <a:bodyPr/>
          <a:lstStyle/>
          <a:p>
            <a:r>
              <a:rPr lang="en-US" dirty="0" smtClean="0"/>
              <a:t>Great Ideas in Computer Science</a:t>
            </a:r>
          </a:p>
          <a:p>
            <a:r>
              <a:rPr lang="en-US" dirty="0" smtClean="0"/>
              <a:t>How do Computer Scientists Think?</a:t>
            </a:r>
          </a:p>
          <a:p>
            <a:r>
              <a:rPr lang="en-US" dirty="0" smtClean="0"/>
              <a:t>What do Computer Scientists Do?</a:t>
            </a:r>
          </a:p>
          <a:p>
            <a:r>
              <a:rPr lang="en-US" dirty="0" smtClean="0"/>
              <a:t>Why is Computer Science Awesome?</a:t>
            </a:r>
          </a:p>
          <a:p>
            <a:pPr marL="457200" lvl="1" indent="0">
              <a:buNone/>
            </a:pPr>
            <a:endParaRPr lang="en-US" dirty="0"/>
          </a:p>
        </p:txBody>
      </p:sp>
    </p:spTree>
    <p:extLst>
      <p:ext uri="{BB962C8B-B14F-4D97-AF65-F5344CB8AC3E}">
        <p14:creationId xmlns:p14="http://schemas.microsoft.com/office/powerpoint/2010/main" val="340111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What is an Algorithm?</a:t>
            </a:r>
          </a:p>
        </p:txBody>
      </p:sp>
      <p:sp>
        <p:nvSpPr>
          <p:cNvPr id="90115" name="Rectangle 3"/>
          <p:cNvSpPr>
            <a:spLocks noGrp="1" noChangeArrowheads="1"/>
          </p:cNvSpPr>
          <p:nvPr>
            <p:ph type="body" idx="1"/>
          </p:nvPr>
        </p:nvSpPr>
        <p:spPr/>
        <p:txBody>
          <a:bodyPr/>
          <a:lstStyle/>
          <a:p>
            <a:pPr>
              <a:lnSpc>
                <a:spcPct val="90000"/>
              </a:lnSpc>
            </a:pPr>
            <a:r>
              <a:rPr lang="en-US" altLang="en-US" sz="2800"/>
              <a:t>Algorithm</a:t>
            </a:r>
          </a:p>
          <a:p>
            <a:pPr lvl="1">
              <a:lnSpc>
                <a:spcPct val="90000"/>
              </a:lnSpc>
            </a:pPr>
            <a:r>
              <a:rPr lang="en-US" altLang="en-US" sz="2400"/>
              <a:t>A method for solving a problem that is suitable for implementation on a computer.</a:t>
            </a:r>
          </a:p>
          <a:p>
            <a:pPr>
              <a:lnSpc>
                <a:spcPct val="90000"/>
              </a:lnSpc>
            </a:pPr>
            <a:r>
              <a:rPr lang="en-US" altLang="en-US" sz="2800"/>
              <a:t>What algorithms can we apply to the problem of selecting a mate?</a:t>
            </a:r>
          </a:p>
          <a:p>
            <a:pPr lvl="1">
              <a:lnSpc>
                <a:spcPct val="90000"/>
              </a:lnSpc>
            </a:pPr>
            <a:r>
              <a:rPr lang="en-US" altLang="en-US" sz="2400"/>
              <a:t>Gale-Shapley Algorithm for Solving the Stable Marriage Problem</a:t>
            </a:r>
          </a:p>
          <a:p>
            <a:pPr lvl="1">
              <a:lnSpc>
                <a:spcPct val="90000"/>
              </a:lnSpc>
            </a:pPr>
            <a:r>
              <a:rPr lang="en-US" altLang="en-US" sz="2400"/>
              <a:t>Dynamic Programming To Solve the Optimal Stopping Problem (known distribution)</a:t>
            </a:r>
          </a:p>
          <a:p>
            <a:pPr lvl="1">
              <a:lnSpc>
                <a:spcPct val="90000"/>
              </a:lnSpc>
            </a:pPr>
            <a:r>
              <a:rPr lang="en-US" altLang="en-US" sz="2400"/>
              <a:t>Analysis of Permutations to Solve the Stopping Problem (unknown distribution)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sz="quarter"/>
          </p:nvPr>
        </p:nvSpPr>
        <p:spPr/>
        <p:txBody>
          <a:bodyPr/>
          <a:lstStyle/>
          <a:p>
            <a:r>
              <a:rPr lang="en-US" altLang="en-US"/>
              <a:t>Can Software Help a Sit-Com?</a:t>
            </a:r>
          </a:p>
        </p:txBody>
      </p:sp>
      <p:pic>
        <p:nvPicPr>
          <p:cNvPr id="5129" name="Picture 9" descr="friends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0" name="Text Box 10"/>
          <p:cNvSpPr txBox="1">
            <a:spLocks noChangeArrowheads="1"/>
          </p:cNvSpPr>
          <p:nvPr/>
        </p:nvSpPr>
        <p:spPr bwMode="auto">
          <a:xfrm>
            <a:off x="4572000" y="5638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ja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725" y="3368675"/>
            <a:ext cx="18430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K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9566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m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3324225"/>
            <a:ext cx="17049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mo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1000"/>
            <a:ext cx="17922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rach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
            <a:ext cx="1371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Copy of emi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81000"/>
            <a:ext cx="181610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Copy of phoe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81000"/>
            <a:ext cx="2362200" cy="1901825"/>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descr="julie"/>
          <p:cNvPicPr>
            <a:picLocks noGrp="1" noChangeAspect="1" noChangeArrowheads="1"/>
          </p:cNvPicPr>
          <p:nvPr>
            <p:ph/>
          </p:nvPr>
        </p:nvPicPr>
        <p:blipFill>
          <a:blip r:embed="rId9">
            <a:extLst>
              <a:ext uri="{28A0092B-C50C-407E-A947-70E740481C1C}">
                <a14:useLocalDpi xmlns:a14="http://schemas.microsoft.com/office/drawing/2010/main" val="0"/>
              </a:ext>
            </a:extLst>
          </a:blip>
          <a:srcRect/>
          <a:stretch>
            <a:fillRect/>
          </a:stretch>
        </p:blipFill>
        <p:spPr>
          <a:xfrm>
            <a:off x="7175500" y="3344863"/>
            <a:ext cx="1609725"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05" name="Text Box 37"/>
          <p:cNvSpPr txBox="1">
            <a:spLocks noChangeArrowheads="1"/>
          </p:cNvSpPr>
          <p:nvPr/>
        </p:nvSpPr>
        <p:spPr bwMode="auto">
          <a:xfrm>
            <a:off x="609600" y="2414588"/>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Rachel</a:t>
            </a:r>
          </a:p>
        </p:txBody>
      </p:sp>
      <p:sp>
        <p:nvSpPr>
          <p:cNvPr id="7209" name="Text Box 41"/>
          <p:cNvSpPr txBox="1">
            <a:spLocks noChangeArrowheads="1"/>
          </p:cNvSpPr>
          <p:nvPr/>
        </p:nvSpPr>
        <p:spPr bwMode="auto">
          <a:xfrm>
            <a:off x="2543175" y="2309813"/>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Phoebe</a:t>
            </a:r>
          </a:p>
        </p:txBody>
      </p:sp>
      <p:sp>
        <p:nvSpPr>
          <p:cNvPr id="7210" name="Text Box 42"/>
          <p:cNvSpPr txBox="1">
            <a:spLocks noChangeArrowheads="1"/>
          </p:cNvSpPr>
          <p:nvPr/>
        </p:nvSpPr>
        <p:spPr bwMode="auto">
          <a:xfrm>
            <a:off x="5089525" y="2368550"/>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Monica</a:t>
            </a:r>
          </a:p>
        </p:txBody>
      </p:sp>
      <p:sp>
        <p:nvSpPr>
          <p:cNvPr id="7211" name="Text Box 43"/>
          <p:cNvSpPr txBox="1">
            <a:spLocks noChangeArrowheads="1"/>
          </p:cNvSpPr>
          <p:nvPr/>
        </p:nvSpPr>
        <p:spPr bwMode="auto">
          <a:xfrm>
            <a:off x="6999288" y="2333625"/>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Emily</a:t>
            </a:r>
          </a:p>
        </p:txBody>
      </p:sp>
      <p:sp>
        <p:nvSpPr>
          <p:cNvPr id="7212" name="Text Box 44"/>
          <p:cNvSpPr txBox="1">
            <a:spLocks noChangeArrowheads="1"/>
          </p:cNvSpPr>
          <p:nvPr/>
        </p:nvSpPr>
        <p:spPr bwMode="auto">
          <a:xfrm>
            <a:off x="3013075" y="5684838"/>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Kathy</a:t>
            </a:r>
          </a:p>
        </p:txBody>
      </p:sp>
      <p:sp>
        <p:nvSpPr>
          <p:cNvPr id="7213" name="Text Box 45"/>
          <p:cNvSpPr txBox="1">
            <a:spLocks noChangeArrowheads="1"/>
          </p:cNvSpPr>
          <p:nvPr/>
        </p:nvSpPr>
        <p:spPr bwMode="auto">
          <a:xfrm>
            <a:off x="5370513" y="5789613"/>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Janice</a:t>
            </a:r>
          </a:p>
        </p:txBody>
      </p:sp>
      <p:sp>
        <p:nvSpPr>
          <p:cNvPr id="7214" name="Text Box 46"/>
          <p:cNvSpPr txBox="1">
            <a:spLocks noChangeArrowheads="1"/>
          </p:cNvSpPr>
          <p:nvPr/>
        </p:nvSpPr>
        <p:spPr bwMode="auto">
          <a:xfrm>
            <a:off x="7526338" y="5848350"/>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Julie</a:t>
            </a:r>
          </a:p>
        </p:txBody>
      </p:sp>
      <p:sp>
        <p:nvSpPr>
          <p:cNvPr id="7215" name="Text Box 47"/>
          <p:cNvSpPr txBox="1">
            <a:spLocks noChangeArrowheads="1"/>
          </p:cNvSpPr>
          <p:nvPr/>
        </p:nvSpPr>
        <p:spPr bwMode="auto">
          <a:xfrm>
            <a:off x="820738" y="5838825"/>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entury" pitchFamily="18" charset="0"/>
              </a:rPr>
              <a:t>Mona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joe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6875" y="425450"/>
            <a:ext cx="2103438" cy="219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descr="jo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3716338"/>
            <a:ext cx="1954212" cy="195421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p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3744913"/>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ich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3619500"/>
            <a:ext cx="1560513"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25" y="3694113"/>
            <a:ext cx="1509713" cy="2265362"/>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opy of Chand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025" y="365125"/>
            <a:ext cx="1851025" cy="22733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opy of gunt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482600"/>
            <a:ext cx="1603375" cy="227488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ross"/>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4889500" y="509588"/>
            <a:ext cx="1573213" cy="2233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9" name="Text Box 17"/>
          <p:cNvSpPr txBox="1">
            <a:spLocks noChangeArrowheads="1"/>
          </p:cNvSpPr>
          <p:nvPr/>
        </p:nvSpPr>
        <p:spPr bwMode="auto">
          <a:xfrm>
            <a:off x="633413" y="2789238"/>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Joey</a:t>
            </a:r>
          </a:p>
        </p:txBody>
      </p:sp>
      <p:sp>
        <p:nvSpPr>
          <p:cNvPr id="8210" name="Text Box 18"/>
          <p:cNvSpPr txBox="1">
            <a:spLocks noChangeArrowheads="1"/>
          </p:cNvSpPr>
          <p:nvPr/>
        </p:nvSpPr>
        <p:spPr bwMode="auto">
          <a:xfrm>
            <a:off x="5029200" y="2800350"/>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Ross</a:t>
            </a:r>
          </a:p>
        </p:txBody>
      </p:sp>
      <p:sp>
        <p:nvSpPr>
          <p:cNvPr id="8211" name="Text Box 19"/>
          <p:cNvSpPr txBox="1">
            <a:spLocks noChangeArrowheads="1"/>
          </p:cNvSpPr>
          <p:nvPr/>
        </p:nvSpPr>
        <p:spPr bwMode="auto">
          <a:xfrm>
            <a:off x="6894513" y="2836863"/>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Gunter</a:t>
            </a:r>
          </a:p>
        </p:txBody>
      </p:sp>
      <p:sp>
        <p:nvSpPr>
          <p:cNvPr id="8212" name="Text Box 20"/>
          <p:cNvSpPr txBox="1">
            <a:spLocks noChangeArrowheads="1"/>
          </p:cNvSpPr>
          <p:nvPr/>
        </p:nvSpPr>
        <p:spPr bwMode="auto">
          <a:xfrm>
            <a:off x="527050" y="6105525"/>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Richard</a:t>
            </a:r>
          </a:p>
        </p:txBody>
      </p:sp>
      <p:sp>
        <p:nvSpPr>
          <p:cNvPr id="8213" name="Text Box 21"/>
          <p:cNvSpPr txBox="1">
            <a:spLocks noChangeArrowheads="1"/>
          </p:cNvSpPr>
          <p:nvPr/>
        </p:nvSpPr>
        <p:spPr bwMode="auto">
          <a:xfrm>
            <a:off x="2719388" y="5791200"/>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Joshua</a:t>
            </a:r>
          </a:p>
        </p:txBody>
      </p:sp>
      <p:sp>
        <p:nvSpPr>
          <p:cNvPr id="8214" name="Text Box 22"/>
          <p:cNvSpPr txBox="1">
            <a:spLocks noChangeArrowheads="1"/>
          </p:cNvSpPr>
          <p:nvPr/>
        </p:nvSpPr>
        <p:spPr bwMode="auto">
          <a:xfrm>
            <a:off x="4911725" y="5967413"/>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Pete</a:t>
            </a:r>
          </a:p>
        </p:txBody>
      </p:sp>
      <p:sp>
        <p:nvSpPr>
          <p:cNvPr id="8216" name="Text Box 24"/>
          <p:cNvSpPr txBox="1">
            <a:spLocks noChangeArrowheads="1"/>
          </p:cNvSpPr>
          <p:nvPr/>
        </p:nvSpPr>
        <p:spPr bwMode="auto">
          <a:xfrm>
            <a:off x="7212013" y="6013450"/>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Tag</a:t>
            </a:r>
          </a:p>
        </p:txBody>
      </p:sp>
      <p:sp>
        <p:nvSpPr>
          <p:cNvPr id="8217" name="Text Box 25"/>
          <p:cNvSpPr txBox="1">
            <a:spLocks noChangeArrowheads="1"/>
          </p:cNvSpPr>
          <p:nvPr/>
        </p:nvSpPr>
        <p:spPr bwMode="auto">
          <a:xfrm>
            <a:off x="3001963" y="2765425"/>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entury" pitchFamily="18" charset="0"/>
              </a:rPr>
              <a:t>Chandler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Creation of Rankings</a:t>
            </a:r>
          </a:p>
        </p:txBody>
      </p:sp>
      <p:sp>
        <p:nvSpPr>
          <p:cNvPr id="105475" name="Rectangle 3"/>
          <p:cNvSpPr>
            <a:spLocks noGrp="1" noChangeArrowheads="1"/>
          </p:cNvSpPr>
          <p:nvPr>
            <p:ph type="body" sz="half" idx="1"/>
          </p:nvPr>
        </p:nvSpPr>
        <p:spPr>
          <a:xfrm>
            <a:off x="609600" y="1130300"/>
            <a:ext cx="4038600" cy="4530725"/>
          </a:xfrm>
        </p:spPr>
        <p:txBody>
          <a:bodyPr/>
          <a:lstStyle/>
          <a:p>
            <a:pPr>
              <a:lnSpc>
                <a:spcPct val="90000"/>
              </a:lnSpc>
            </a:pPr>
            <a:r>
              <a:rPr lang="en-US" altLang="en-US" sz="2800"/>
              <a:t>Each friend creates an ordered list containing all the other friends of the opposite sex such that the evaluation function for the i</a:t>
            </a:r>
            <a:r>
              <a:rPr lang="en-US" altLang="en-US" sz="2800" baseline="30000"/>
              <a:t>th</a:t>
            </a:r>
            <a:r>
              <a:rPr lang="en-US" altLang="en-US" sz="2800"/>
              <a:t> member of the list has a higher value than the (i+1)</a:t>
            </a:r>
            <a:r>
              <a:rPr lang="en-US" altLang="en-US" sz="2800" baseline="30000"/>
              <a:t>st</a:t>
            </a:r>
            <a:r>
              <a:rPr lang="en-US" altLang="en-US" sz="2800"/>
              <a:t> member of the list.</a:t>
            </a:r>
          </a:p>
        </p:txBody>
      </p:sp>
      <p:graphicFrame>
        <p:nvGraphicFramePr>
          <p:cNvPr id="105477" name="Object 5"/>
          <p:cNvGraphicFramePr>
            <a:graphicFrameLocks noChangeAspect="1"/>
          </p:cNvGraphicFramePr>
          <p:nvPr/>
        </p:nvGraphicFramePr>
        <p:xfrm>
          <a:off x="0" y="5626100"/>
          <a:ext cx="1577975" cy="1231900"/>
        </p:xfrm>
        <a:graphic>
          <a:graphicData uri="http://schemas.openxmlformats.org/presentationml/2006/ole">
            <mc:AlternateContent xmlns:mc="http://schemas.openxmlformats.org/markup-compatibility/2006">
              <mc:Choice xmlns:v="urn:schemas-microsoft-com:vml" Requires="v">
                <p:oleObj spid="_x0000_s105531" name="Acrobat Document" showAsIcon="1" r:id="rId3" imgW="914400" imgH="714240" progId="AcroExch.Document.7">
                  <p:embed/>
                </p:oleObj>
              </mc:Choice>
              <mc:Fallback>
                <p:oleObj name="Acrobat Document" showAsIcon="1" r:id="rId3" imgW="914400" imgH="714240"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6100"/>
                        <a:ext cx="1577975"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5478" name="Picture 6" descr="jan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5507038"/>
            <a:ext cx="822325" cy="1020762"/>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Kat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688" y="5526088"/>
            <a:ext cx="8858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5480" name="Picture 8" descr="mo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1075" y="5508625"/>
            <a:ext cx="760413" cy="1020763"/>
          </a:xfrm>
          <a:prstGeom prst="rect">
            <a:avLst/>
          </a:prstGeom>
          <a:noFill/>
          <a:extLst>
            <a:ext uri="{909E8E84-426E-40DD-AFC4-6F175D3DCCD1}">
              <a14:hiddenFill xmlns:a14="http://schemas.microsoft.com/office/drawing/2010/main">
                <a:solidFill>
                  <a:srgbClr val="FFFFFF"/>
                </a:solidFill>
              </a14:hiddenFill>
            </a:ext>
          </a:extLst>
        </p:spPr>
      </p:pic>
      <p:pic>
        <p:nvPicPr>
          <p:cNvPr id="105481" name="Picture 9" descr="mon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2438" y="5586413"/>
            <a:ext cx="801687" cy="817562"/>
          </a:xfrm>
          <a:prstGeom prst="rect">
            <a:avLst/>
          </a:prstGeom>
          <a:noFill/>
          <a:extLst>
            <a:ext uri="{909E8E84-426E-40DD-AFC4-6F175D3DCCD1}">
              <a14:hiddenFill xmlns:a14="http://schemas.microsoft.com/office/drawing/2010/main">
                <a:solidFill>
                  <a:srgbClr val="FFFFFF"/>
                </a:solidFill>
              </a14:hiddenFill>
            </a:ext>
          </a:extLst>
        </p:spPr>
      </p:pic>
      <p:pic>
        <p:nvPicPr>
          <p:cNvPr id="105482" name="Picture 10" descr="rache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5540375"/>
            <a:ext cx="611187" cy="917575"/>
          </a:xfrm>
          <a:prstGeom prst="rect">
            <a:avLst/>
          </a:prstGeom>
          <a:noFill/>
          <a:extLst>
            <a:ext uri="{909E8E84-426E-40DD-AFC4-6F175D3DCCD1}">
              <a14:hiddenFill xmlns:a14="http://schemas.microsoft.com/office/drawing/2010/main">
                <a:solidFill>
                  <a:srgbClr val="FFFFFF"/>
                </a:solidFill>
              </a14:hiddenFill>
            </a:ext>
          </a:extLst>
        </p:spPr>
      </p:pic>
      <p:pic>
        <p:nvPicPr>
          <p:cNvPr id="105483" name="Picture 11" descr="Copy of e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0800" y="5561013"/>
            <a:ext cx="811213" cy="811212"/>
          </a:xfrm>
          <a:prstGeom prst="rect">
            <a:avLst/>
          </a:prstGeom>
          <a:noFill/>
          <a:extLst>
            <a:ext uri="{909E8E84-426E-40DD-AFC4-6F175D3DCCD1}">
              <a14:hiddenFill xmlns:a14="http://schemas.microsoft.com/office/drawing/2010/main">
                <a:solidFill>
                  <a:srgbClr val="FFFFFF"/>
                </a:solidFill>
              </a14:hiddenFill>
            </a:ext>
          </a:extLst>
        </p:spPr>
      </p:pic>
      <p:pic>
        <p:nvPicPr>
          <p:cNvPr id="105484" name="Picture 12" descr="Copy of phoeb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9900" y="5537200"/>
            <a:ext cx="1054100" cy="849313"/>
          </a:xfrm>
          <a:prstGeom prst="rect">
            <a:avLst/>
          </a:prstGeom>
          <a:noFill/>
          <a:extLst>
            <a:ext uri="{909E8E84-426E-40DD-AFC4-6F175D3DCCD1}">
              <a14:hiddenFill xmlns:a14="http://schemas.microsoft.com/office/drawing/2010/main">
                <a:solidFill>
                  <a:srgbClr val="FFFFFF"/>
                </a:solidFill>
              </a14:hiddenFill>
            </a:ext>
          </a:extLst>
        </p:spPr>
      </p:pic>
      <p:pic>
        <p:nvPicPr>
          <p:cNvPr id="105485" name="Picture 13" descr="juli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3075" y="5508625"/>
            <a:ext cx="71913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6" name="Picture 14" descr="Copy of Chandler"/>
          <p:cNvPicPr>
            <a:picLocks noGrp="1" noChangeAspect="1" noChangeArrowheads="1"/>
          </p:cNvPicPr>
          <p:nvPr>
            <p:ph sz="half" idx="2"/>
          </p:nvPr>
        </p:nvPicPr>
        <p:blipFill>
          <a:blip r:embed="rId13">
            <a:extLst>
              <a:ext uri="{28A0092B-C50C-407E-A947-70E740481C1C}">
                <a14:useLocalDpi xmlns:a14="http://schemas.microsoft.com/office/drawing/2010/main" val="0"/>
              </a:ext>
            </a:extLst>
          </a:blip>
          <a:srcRect/>
          <a:stretch>
            <a:fillRect/>
          </a:stretch>
        </p:blipFill>
        <p:spPr>
          <a:xfrm>
            <a:off x="5843588" y="2659063"/>
            <a:ext cx="1762125"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Complete Rankings</a:t>
            </a:r>
            <a:endParaRPr lang="en-US" dirty="0"/>
          </a:p>
        </p:txBody>
      </p:sp>
      <p:sp>
        <p:nvSpPr>
          <p:cNvPr id="3" name="Content Placeholder 2"/>
          <p:cNvSpPr>
            <a:spLocks noGrp="1"/>
          </p:cNvSpPr>
          <p:nvPr>
            <p:ph idx="1"/>
          </p:nvPr>
        </p:nvSpPr>
        <p:spPr>
          <a:xfrm>
            <a:off x="457200" y="1600200"/>
            <a:ext cx="8480425" cy="4530725"/>
          </a:xfrm>
        </p:spPr>
        <p:txBody>
          <a:bodyPr/>
          <a:lstStyle/>
          <a:p>
            <a:pPr>
              <a:defRPr/>
            </a:pPr>
            <a:endParaRPr lang="en-US" dirty="0" smtClean="0"/>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222375"/>
            <a:ext cx="8121650"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88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The Stable Marriage Problem</a:t>
            </a:r>
          </a:p>
        </p:txBody>
      </p:sp>
      <p:sp>
        <p:nvSpPr>
          <p:cNvPr id="107523" name="Rectangle 3"/>
          <p:cNvSpPr>
            <a:spLocks noGrp="1" noChangeArrowheads="1"/>
          </p:cNvSpPr>
          <p:nvPr>
            <p:ph type="body" sz="half" idx="1"/>
          </p:nvPr>
        </p:nvSpPr>
        <p:spPr>
          <a:xfrm>
            <a:off x="457200" y="1600200"/>
            <a:ext cx="4297363" cy="4905375"/>
          </a:xfrm>
        </p:spPr>
        <p:txBody>
          <a:bodyPr/>
          <a:lstStyle/>
          <a:p>
            <a:pPr>
              <a:lnSpc>
                <a:spcPct val="90000"/>
              </a:lnSpc>
            </a:pPr>
            <a:r>
              <a:rPr lang="en-US" altLang="en-US" sz="2400"/>
              <a:t>A particular matching is </a:t>
            </a:r>
            <a:r>
              <a:rPr lang="en-US" altLang="en-US" sz="2400" i="1">
                <a:solidFill>
                  <a:srgbClr val="FF3300"/>
                </a:solidFill>
              </a:rPr>
              <a:t>unstable</a:t>
            </a:r>
            <a:r>
              <a:rPr lang="en-US" altLang="en-US" sz="2400"/>
              <a:t> if there are two parties who are not matched with each other who prefer each other to their current match.  These two parties comprise a </a:t>
            </a:r>
            <a:r>
              <a:rPr lang="en-US" altLang="en-US" sz="2400" i="1">
                <a:solidFill>
                  <a:srgbClr val="FF3300"/>
                </a:solidFill>
              </a:rPr>
              <a:t>blocking pair.</a:t>
            </a:r>
          </a:p>
          <a:p>
            <a:pPr>
              <a:lnSpc>
                <a:spcPct val="90000"/>
              </a:lnSpc>
            </a:pPr>
            <a:endParaRPr lang="en-US" altLang="en-US" sz="2400"/>
          </a:p>
          <a:p>
            <a:pPr>
              <a:lnSpc>
                <a:spcPct val="90000"/>
              </a:lnSpc>
            </a:pPr>
            <a:r>
              <a:rPr lang="en-US" altLang="en-US" sz="2400"/>
              <a:t>A matching is </a:t>
            </a:r>
            <a:r>
              <a:rPr lang="en-US" altLang="en-US" sz="2400">
                <a:solidFill>
                  <a:srgbClr val="FF3300"/>
                </a:solidFill>
              </a:rPr>
              <a:t>stable</a:t>
            </a:r>
            <a:r>
              <a:rPr lang="en-US" altLang="en-US" sz="2400"/>
              <a:t> if it contains no blocking pairs.</a:t>
            </a:r>
          </a:p>
        </p:txBody>
      </p:sp>
      <p:graphicFrame>
        <p:nvGraphicFramePr>
          <p:cNvPr id="107524" name="Object 4"/>
          <p:cNvGraphicFramePr>
            <a:graphicFrameLocks noGrp="1" noChangeAspect="1"/>
          </p:cNvGraphicFramePr>
          <p:nvPr>
            <p:ph sz="half" idx="2"/>
          </p:nvPr>
        </p:nvGraphicFramePr>
        <p:xfrm>
          <a:off x="5530850" y="2563813"/>
          <a:ext cx="2674938" cy="1758950"/>
        </p:xfrm>
        <a:graphic>
          <a:graphicData uri="http://schemas.openxmlformats.org/presentationml/2006/ole">
            <mc:AlternateContent xmlns:mc="http://schemas.openxmlformats.org/markup-compatibility/2006">
              <mc:Choice xmlns:v="urn:schemas-microsoft-com:vml" Requires="v">
                <p:oleObj spid="_x0000_s107569" name="Acrobat Document" r:id="rId3" imgW="1390680" imgH="914400" progId="AcroExch.Document.7">
                  <p:embed/>
                </p:oleObj>
              </mc:Choice>
              <mc:Fallback>
                <p:oleObj name="Acrobat Document" r:id="rId3" imgW="1390680" imgH="91440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50" y="2563813"/>
                        <a:ext cx="2674938"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 Unstable matching</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395413"/>
            <a:ext cx="794385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276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Gale-Shapley Algorithm</a:t>
            </a:r>
          </a:p>
        </p:txBody>
      </p:sp>
      <p:sp>
        <p:nvSpPr>
          <p:cNvPr id="109571" name="Rectangle 3"/>
          <p:cNvSpPr>
            <a:spLocks noGrp="1" noChangeArrowheads="1"/>
          </p:cNvSpPr>
          <p:nvPr>
            <p:ph type="body" idx="1"/>
          </p:nvPr>
        </p:nvSpPr>
        <p:spPr/>
        <p:txBody>
          <a:bodyPr/>
          <a:lstStyle/>
          <a:p>
            <a:r>
              <a:rPr lang="en-US" altLang="en-US"/>
              <a:t>All participants list all members of the opposite sex in order of preference.</a:t>
            </a:r>
          </a:p>
          <a:p>
            <a:r>
              <a:rPr lang="en-US" altLang="en-US"/>
              <a:t>One of the two sets (men or women) will do all the proposing.  </a:t>
            </a:r>
            <a:endParaRPr lang="en-US" altLang="en-US">
              <a:solidFill>
                <a:srgbClr val="FF3300"/>
              </a:solidFill>
            </a:endParaRPr>
          </a:p>
          <a:p>
            <a:endParaRPr lang="en-US" altLang="en-US">
              <a:solidFill>
                <a:srgbClr val="FF3300"/>
              </a:solidFill>
            </a:endParaRPr>
          </a:p>
          <a:p>
            <a:endParaRPr lang="en-US" altLang="en-US">
              <a:solidFill>
                <a:srgbClr val="FF33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4548188"/>
            <a:ext cx="4210050" cy="2309812"/>
          </a:xfrm>
          <a:prstGeom prst="rect">
            <a:avLst/>
          </a:prstGeom>
          <a:noFill/>
          <a:extLst>
            <a:ext uri="{909E8E84-426E-40DD-AFC4-6F175D3DCCD1}">
              <a14:hiddenFill xmlns:a14="http://schemas.microsoft.com/office/drawing/2010/main">
                <a:solidFill>
                  <a:srgbClr val="FFFFFF"/>
                </a:solidFill>
              </a14:hiddenFill>
            </a:ext>
          </a:extLst>
        </p:spPr>
      </p:pic>
      <p:sp>
        <p:nvSpPr>
          <p:cNvPr id="110594" name="Rectangle 2"/>
          <p:cNvSpPr>
            <a:spLocks noGrp="1" noChangeArrowheads="1"/>
          </p:cNvSpPr>
          <p:nvPr>
            <p:ph type="title"/>
          </p:nvPr>
        </p:nvSpPr>
        <p:spPr/>
        <p:txBody>
          <a:bodyPr/>
          <a:lstStyle/>
          <a:p>
            <a:r>
              <a:rPr lang="en-US" altLang="en-US" sz="4000"/>
              <a:t>Gale-Shapley From the Proposer’s Point of View</a:t>
            </a:r>
          </a:p>
        </p:txBody>
      </p:sp>
      <p:sp>
        <p:nvSpPr>
          <p:cNvPr id="110595" name="Rectangle 3"/>
          <p:cNvSpPr>
            <a:spLocks noGrp="1" noChangeArrowheads="1"/>
          </p:cNvSpPr>
          <p:nvPr>
            <p:ph type="body" idx="1"/>
          </p:nvPr>
        </p:nvSpPr>
        <p:spPr/>
        <p:txBody>
          <a:bodyPr/>
          <a:lstStyle/>
          <a:p>
            <a:r>
              <a:rPr lang="en-US" altLang="en-US"/>
              <a:t>Propose to each person on your list (starting with your 1</a:t>
            </a:r>
            <a:r>
              <a:rPr lang="en-US" altLang="en-US" baseline="30000"/>
              <a:t>st</a:t>
            </a:r>
            <a:r>
              <a:rPr lang="en-US" altLang="en-US"/>
              <a:t> choice) until you become engaged.</a:t>
            </a:r>
          </a:p>
          <a:p>
            <a:r>
              <a:rPr lang="en-US" altLang="en-US"/>
              <a:t>If your engagement is broken, continue proposing (from where you were in your list at the time of your engagement) until you become engaged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2"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is Computer Science?</a:t>
            </a:r>
          </a:p>
        </p:txBody>
      </p:sp>
      <p:sp>
        <p:nvSpPr>
          <p:cNvPr id="6147" name="Rectangle 3"/>
          <p:cNvSpPr>
            <a:spLocks noGrp="1" noChangeArrowheads="1"/>
          </p:cNvSpPr>
          <p:nvPr>
            <p:ph type="body" idx="1"/>
          </p:nvPr>
        </p:nvSpPr>
        <p:spPr>
          <a:xfrm>
            <a:off x="1173163" y="1676400"/>
            <a:ext cx="7772400" cy="4724400"/>
          </a:xfrm>
        </p:spPr>
        <p:txBody>
          <a:bodyPr/>
          <a:lstStyle/>
          <a:p>
            <a:r>
              <a:rPr lang="en-US" altLang="en-US" smtClean="0"/>
              <a:t>Computer science is the study of computers and computer software.</a:t>
            </a:r>
          </a:p>
          <a:p>
            <a:r>
              <a:rPr lang="en-US" altLang="en-US" smtClean="0"/>
              <a:t>It is really more like an engineering discipline than it is like a science.</a:t>
            </a:r>
          </a:p>
          <a:p>
            <a:r>
              <a:rPr lang="en-US" altLang="en-US" smtClean="0"/>
              <a:t>Computer science is a very new field of study, yet it already has scores of subfields</a:t>
            </a:r>
          </a:p>
        </p:txBody>
      </p:sp>
    </p:spTree>
    <p:extLst>
      <p:ext uri="{BB962C8B-B14F-4D97-AF65-F5344CB8AC3E}">
        <p14:creationId xmlns:p14="http://schemas.microsoft.com/office/powerpoint/2010/main" val="52323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4000"/>
              <a:t>Gale-Shapley from the Proposee’s Point of View</a:t>
            </a:r>
          </a:p>
        </p:txBody>
      </p:sp>
      <p:sp>
        <p:nvSpPr>
          <p:cNvPr id="112643" name="Rectangle 3"/>
          <p:cNvSpPr>
            <a:spLocks noGrp="1" noChangeArrowheads="1"/>
          </p:cNvSpPr>
          <p:nvPr>
            <p:ph type="body" idx="1"/>
          </p:nvPr>
        </p:nvSpPr>
        <p:spPr/>
        <p:txBody>
          <a:bodyPr/>
          <a:lstStyle/>
          <a:p>
            <a:r>
              <a:rPr lang="en-US" altLang="en-US"/>
              <a:t>If you are unengaged and you get a proposal – accept it, no matter who it is from.</a:t>
            </a:r>
          </a:p>
          <a:p>
            <a:r>
              <a:rPr lang="en-US" altLang="en-US"/>
              <a:t>If you are engaged and someone that you like better than your fiancée proposes, break your current engagement and accept the new proposal.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blinds(horizontal)">
                                      <p:cBhvr>
                                        <p:cTn id="12" dur="500"/>
                                        <p:tgtEl>
                                          <p:spTgt spid="112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Theorem 1 for Gale-Shapley</a:t>
            </a:r>
          </a:p>
        </p:txBody>
      </p:sp>
      <p:sp>
        <p:nvSpPr>
          <p:cNvPr id="80899" name="Rectangle 3"/>
          <p:cNvSpPr>
            <a:spLocks noGrp="1" noChangeArrowheads="1"/>
          </p:cNvSpPr>
          <p:nvPr>
            <p:ph type="body" idx="1"/>
          </p:nvPr>
        </p:nvSpPr>
        <p:spPr/>
        <p:txBody>
          <a:bodyPr/>
          <a:lstStyle/>
          <a:p>
            <a:r>
              <a:rPr lang="en-US" altLang="en-US"/>
              <a:t>For </a:t>
            </a:r>
            <a:r>
              <a:rPr lang="en-US" altLang="en-US" i="1">
                <a:solidFill>
                  <a:srgbClr val="FF3300"/>
                </a:solidFill>
              </a:rPr>
              <a:t>any</a:t>
            </a:r>
            <a:r>
              <a:rPr lang="en-US" altLang="en-US"/>
              <a:t> given instance of the stable marriage problem, the Gale-Shapley algorithm terminates, and, on termination, the engaged pairs constitute a stable matching.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Proof of Theorem 1</a:t>
            </a:r>
          </a:p>
        </p:txBody>
      </p:sp>
      <p:sp>
        <p:nvSpPr>
          <p:cNvPr id="81923" name="Rectangle 3"/>
          <p:cNvSpPr>
            <a:spLocks noGrp="1" noChangeArrowheads="1"/>
          </p:cNvSpPr>
          <p:nvPr>
            <p:ph type="body" idx="1"/>
          </p:nvPr>
        </p:nvSpPr>
        <p:spPr>
          <a:xfrm>
            <a:off x="457200" y="1624013"/>
            <a:ext cx="8686800" cy="4966257"/>
          </a:xfrm>
        </p:spPr>
        <p:txBody>
          <a:bodyPr/>
          <a:lstStyle/>
          <a:p>
            <a:pPr>
              <a:lnSpc>
                <a:spcPct val="90000"/>
              </a:lnSpc>
            </a:pPr>
            <a:r>
              <a:rPr lang="en-US" altLang="en-US" dirty="0"/>
              <a:t>No man can be rejected by all women</a:t>
            </a:r>
          </a:p>
          <a:p>
            <a:pPr lvl="1">
              <a:lnSpc>
                <a:spcPct val="90000"/>
              </a:lnSpc>
            </a:pPr>
            <a:r>
              <a:rPr lang="en-US" altLang="en-US" dirty="0"/>
              <a:t>Equal numbers of men and women</a:t>
            </a:r>
          </a:p>
          <a:p>
            <a:pPr lvl="1">
              <a:lnSpc>
                <a:spcPct val="90000"/>
              </a:lnSpc>
            </a:pPr>
            <a:r>
              <a:rPr lang="en-US" altLang="en-US" dirty="0"/>
              <a:t>Any unengaged woman will accept any proposal</a:t>
            </a:r>
          </a:p>
          <a:p>
            <a:pPr lvl="1">
              <a:lnSpc>
                <a:spcPct val="90000"/>
              </a:lnSpc>
            </a:pPr>
            <a:r>
              <a:rPr lang="en-US" altLang="en-US" dirty="0"/>
              <a:t>Each man proposes to each woman no more than once</a:t>
            </a:r>
          </a:p>
          <a:p>
            <a:pPr>
              <a:lnSpc>
                <a:spcPct val="90000"/>
              </a:lnSpc>
            </a:pPr>
            <a:r>
              <a:rPr lang="en-US" altLang="en-US" dirty="0"/>
              <a:t>The matching is </a:t>
            </a:r>
            <a:r>
              <a:rPr lang="en-US" altLang="en-US" dirty="0" smtClean="0"/>
              <a:t>stable</a:t>
            </a:r>
          </a:p>
          <a:p>
            <a:pPr lvl="1">
              <a:lnSpc>
                <a:spcPct val="90000"/>
              </a:lnSpc>
            </a:pPr>
            <a:r>
              <a:rPr lang="en-US" altLang="en-US" dirty="0" smtClean="0"/>
              <a:t>No men are leaving their match</a:t>
            </a:r>
            <a:endParaRPr lang="en-US" altLang="en-US" dirty="0"/>
          </a:p>
          <a:p>
            <a:pPr lvl="1">
              <a:lnSpc>
                <a:spcPct val="90000"/>
              </a:lnSpc>
            </a:pPr>
            <a:r>
              <a:rPr lang="en-US" altLang="en-US" dirty="0"/>
              <a:t>All the women that each man prefers to his fiancée have rejected his proposal in favor of a preferred partner.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4" name="Picture 206" descr="Copy of gunth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118350" y="0"/>
            <a:ext cx="2025650" cy="287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929" name="Rectangle 201"/>
          <p:cNvSpPr>
            <a:spLocks noChangeArrowheads="1"/>
          </p:cNvSpPr>
          <p:nvPr/>
        </p:nvSpPr>
        <p:spPr bwMode="auto">
          <a:xfrm>
            <a:off x="855663" y="723900"/>
            <a:ext cx="7561262"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folHlink"/>
                </a:solidFill>
              </a:rPr>
              <a:t>Janice accepts proposal from Chandler</a:t>
            </a:r>
          </a:p>
          <a:p>
            <a:r>
              <a:rPr lang="en-US" altLang="en-US" dirty="0">
                <a:solidFill>
                  <a:schemeClr val="folHlink"/>
                </a:solidFill>
              </a:rPr>
              <a:t>Phoebe accepts proposal from Gunter</a:t>
            </a:r>
          </a:p>
          <a:p>
            <a:r>
              <a:rPr lang="en-US" altLang="en-US" dirty="0">
                <a:solidFill>
                  <a:schemeClr val="folHlink"/>
                </a:solidFill>
              </a:rPr>
              <a:t>Rachel accepts proposal from Joey</a:t>
            </a:r>
          </a:p>
          <a:p>
            <a:r>
              <a:rPr lang="en-US" altLang="en-US" dirty="0">
                <a:solidFill>
                  <a:schemeClr val="folHlink"/>
                </a:solidFill>
              </a:rPr>
              <a:t>Emily accepts proposal from Joshua</a:t>
            </a:r>
          </a:p>
          <a:p>
            <a:r>
              <a:rPr lang="en-US" altLang="en-US" dirty="0">
                <a:solidFill>
                  <a:schemeClr val="folHlink"/>
                </a:solidFill>
              </a:rPr>
              <a:t>Rachel accepts proposal from Pete (rejects Joey)</a:t>
            </a:r>
          </a:p>
          <a:p>
            <a:r>
              <a:rPr lang="en-US" altLang="en-US" dirty="0">
                <a:solidFill>
                  <a:schemeClr val="folHlink"/>
                </a:solidFill>
              </a:rPr>
              <a:t>Phoebe accepts proposal from Joey (rejects Gunter)</a:t>
            </a:r>
          </a:p>
          <a:p>
            <a:r>
              <a:rPr lang="en-US" altLang="en-US" dirty="0">
                <a:solidFill>
                  <a:schemeClr val="folHlink"/>
                </a:solidFill>
              </a:rPr>
              <a:t>Monica accepts proposal from Gunter</a:t>
            </a:r>
          </a:p>
          <a:p>
            <a:r>
              <a:rPr lang="en-US" altLang="en-US" dirty="0">
                <a:solidFill>
                  <a:schemeClr val="folHlink"/>
                </a:solidFill>
              </a:rPr>
              <a:t>Monica accepts proposal from Richard (rejects Gunter)</a:t>
            </a:r>
          </a:p>
          <a:p>
            <a:r>
              <a:rPr lang="en-US" altLang="en-US" dirty="0">
                <a:solidFill>
                  <a:schemeClr val="folHlink"/>
                </a:solidFill>
              </a:rPr>
              <a:t>Mona accepts proposal from Gunter</a:t>
            </a:r>
          </a:p>
          <a:p>
            <a:r>
              <a:rPr lang="en-US" altLang="en-US" dirty="0">
                <a:solidFill>
                  <a:schemeClr val="folHlink"/>
                </a:solidFill>
              </a:rPr>
              <a:t>Kathy accepts proposal from Ross</a:t>
            </a:r>
          </a:p>
          <a:p>
            <a:r>
              <a:rPr lang="en-US" altLang="en-US" dirty="0">
                <a:solidFill>
                  <a:schemeClr val="folHlink"/>
                </a:solidFill>
              </a:rPr>
              <a:t>Mona accepts proposal from Tag (rejects Gunter)</a:t>
            </a:r>
          </a:p>
          <a:p>
            <a:r>
              <a:rPr lang="en-US" altLang="en-US" dirty="0">
                <a:solidFill>
                  <a:schemeClr val="folHlink"/>
                </a:solidFill>
              </a:rPr>
              <a:t>Julie accepts proposal from Gunter</a:t>
            </a:r>
          </a:p>
          <a:p>
            <a:endParaRPr lang="en-US" altLang="en-US" dirty="0"/>
          </a:p>
          <a:p>
            <a:r>
              <a:rPr lang="en-US" altLang="en-US" dirty="0">
                <a:solidFill>
                  <a:srgbClr val="99FFCC"/>
                </a:solidFill>
              </a:rPr>
              <a:t>Matching:</a:t>
            </a:r>
          </a:p>
          <a:p>
            <a:r>
              <a:rPr lang="en-US" altLang="en-US" dirty="0">
                <a:solidFill>
                  <a:srgbClr val="99FFCC"/>
                </a:solidFill>
              </a:rPr>
              <a:t>(Chandler (1), Janice (6))</a:t>
            </a:r>
          </a:p>
          <a:p>
            <a:r>
              <a:rPr lang="en-US" altLang="en-US" dirty="0">
                <a:solidFill>
                  <a:srgbClr val="99FFCC"/>
                </a:solidFill>
              </a:rPr>
              <a:t>(Gunter (6), Julie (5))</a:t>
            </a:r>
          </a:p>
          <a:p>
            <a:r>
              <a:rPr lang="en-US" altLang="en-US" dirty="0">
                <a:solidFill>
                  <a:srgbClr val="99FFCC"/>
                </a:solidFill>
              </a:rPr>
              <a:t>(Joey (2), Phoebe (4))</a:t>
            </a:r>
          </a:p>
          <a:p>
            <a:r>
              <a:rPr lang="en-US" altLang="en-US" dirty="0">
                <a:solidFill>
                  <a:srgbClr val="99FFCC"/>
                </a:solidFill>
              </a:rPr>
              <a:t>(Joshua (1), Emily (4))</a:t>
            </a:r>
          </a:p>
          <a:p>
            <a:r>
              <a:rPr lang="en-US" altLang="en-US" dirty="0">
                <a:solidFill>
                  <a:srgbClr val="99FFCC"/>
                </a:solidFill>
              </a:rPr>
              <a:t>(Pete (1), Rachel (5))</a:t>
            </a:r>
          </a:p>
          <a:p>
            <a:r>
              <a:rPr lang="en-US" altLang="en-US" dirty="0">
                <a:solidFill>
                  <a:srgbClr val="99FFCC"/>
                </a:solidFill>
              </a:rPr>
              <a:t>(Richard (1), Monica (2))</a:t>
            </a:r>
          </a:p>
          <a:p>
            <a:r>
              <a:rPr lang="en-US" altLang="en-US" dirty="0">
                <a:solidFill>
                  <a:srgbClr val="99FFCC"/>
                </a:solidFill>
              </a:rPr>
              <a:t>(Ross (1), Kathy (6))</a:t>
            </a:r>
          </a:p>
          <a:p>
            <a:r>
              <a:rPr lang="en-US" altLang="en-US" dirty="0">
                <a:solidFill>
                  <a:srgbClr val="99FFCC"/>
                </a:solidFill>
              </a:rPr>
              <a:t>(Tag (3), Mona (1))</a:t>
            </a:r>
          </a:p>
        </p:txBody>
      </p:sp>
      <p:sp>
        <p:nvSpPr>
          <p:cNvPr id="73931" name="Rectangle 203"/>
          <p:cNvSpPr>
            <a:spLocks noChangeArrowheads="1"/>
          </p:cNvSpPr>
          <p:nvPr/>
        </p:nvSpPr>
        <p:spPr bwMode="auto">
          <a:xfrm>
            <a:off x="457200" y="0"/>
            <a:ext cx="8229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a:t>Men Proposing</a:t>
            </a:r>
          </a:p>
        </p:txBody>
      </p:sp>
    </p:spTree>
    <p:extLst>
      <p:ext uri="{BB962C8B-B14F-4D97-AF65-F5344CB8AC3E}">
        <p14:creationId xmlns:p14="http://schemas.microsoft.com/office/powerpoint/2010/main" val="2865757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Men Proposing (reverse order)</a:t>
            </a:r>
          </a:p>
        </p:txBody>
      </p:sp>
      <p:sp>
        <p:nvSpPr>
          <p:cNvPr id="77828" name="Rectangle 4"/>
          <p:cNvSpPr>
            <a:spLocks noChangeArrowheads="1"/>
          </p:cNvSpPr>
          <p:nvPr/>
        </p:nvSpPr>
        <p:spPr bwMode="auto">
          <a:xfrm>
            <a:off x="903288" y="1571625"/>
            <a:ext cx="691515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folHlink"/>
                </a:solidFill>
              </a:rPr>
              <a:t>Phoebe accepts proposal from Tag</a:t>
            </a:r>
          </a:p>
          <a:p>
            <a:r>
              <a:rPr lang="en-US" altLang="en-US">
                <a:solidFill>
                  <a:schemeClr val="folHlink"/>
                </a:solidFill>
              </a:rPr>
              <a:t>Kathy accepts proposal from Ross</a:t>
            </a:r>
          </a:p>
          <a:p>
            <a:r>
              <a:rPr lang="en-US" altLang="en-US">
                <a:solidFill>
                  <a:schemeClr val="folHlink"/>
                </a:solidFill>
              </a:rPr>
              <a:t>Monica accepts proposal from Richard</a:t>
            </a:r>
          </a:p>
          <a:p>
            <a:r>
              <a:rPr lang="en-US" altLang="en-US">
                <a:solidFill>
                  <a:schemeClr val="folHlink"/>
                </a:solidFill>
              </a:rPr>
              <a:t>Rachel accepts proposal from Pete</a:t>
            </a:r>
          </a:p>
          <a:p>
            <a:r>
              <a:rPr lang="en-US" altLang="en-US">
                <a:solidFill>
                  <a:schemeClr val="folHlink"/>
                </a:solidFill>
              </a:rPr>
              <a:t>Emily accepts proposal from Joshua</a:t>
            </a:r>
          </a:p>
          <a:p>
            <a:r>
              <a:rPr lang="en-US" altLang="en-US">
                <a:solidFill>
                  <a:schemeClr val="folHlink"/>
                </a:solidFill>
              </a:rPr>
              <a:t>Phoebe accepts proposal from Joey (rejects Tag)</a:t>
            </a:r>
          </a:p>
          <a:p>
            <a:r>
              <a:rPr lang="en-US" altLang="en-US">
                <a:solidFill>
                  <a:schemeClr val="folHlink"/>
                </a:solidFill>
              </a:rPr>
              <a:t>Mona accepts proposal from Tag</a:t>
            </a:r>
          </a:p>
          <a:p>
            <a:r>
              <a:rPr lang="en-US" altLang="en-US">
                <a:solidFill>
                  <a:schemeClr val="folHlink"/>
                </a:solidFill>
              </a:rPr>
              <a:t>Julie accepts proposal from Gunter</a:t>
            </a:r>
          </a:p>
          <a:p>
            <a:r>
              <a:rPr lang="en-US" altLang="en-US">
                <a:solidFill>
                  <a:schemeClr val="folHlink"/>
                </a:solidFill>
              </a:rPr>
              <a:t>Janice accepts proposal from Chandler</a:t>
            </a:r>
          </a:p>
          <a:p>
            <a:endParaRPr lang="en-US" altLang="en-US">
              <a:solidFill>
                <a:schemeClr val="folHlink"/>
              </a:solidFill>
            </a:endParaRPr>
          </a:p>
          <a:p>
            <a:r>
              <a:rPr lang="en-US" altLang="en-US">
                <a:solidFill>
                  <a:srgbClr val="99FFCC"/>
                </a:solidFill>
              </a:rPr>
              <a:t>Matching:</a:t>
            </a:r>
          </a:p>
          <a:p>
            <a:r>
              <a:rPr lang="en-US" altLang="en-US">
                <a:solidFill>
                  <a:srgbClr val="99FFCC"/>
                </a:solidFill>
              </a:rPr>
              <a:t>(Tag (3), Mona (1) ) </a:t>
            </a:r>
          </a:p>
          <a:p>
            <a:r>
              <a:rPr lang="en-US" altLang="en-US">
                <a:solidFill>
                  <a:srgbClr val="99FFCC"/>
                </a:solidFill>
              </a:rPr>
              <a:t>(Ross (1), Kathy (6))</a:t>
            </a:r>
          </a:p>
          <a:p>
            <a:r>
              <a:rPr lang="en-US" altLang="en-US">
                <a:solidFill>
                  <a:srgbClr val="99FFCC"/>
                </a:solidFill>
              </a:rPr>
              <a:t>(Richard (1), Monica (2))</a:t>
            </a:r>
          </a:p>
          <a:p>
            <a:r>
              <a:rPr lang="en-US" altLang="en-US">
                <a:solidFill>
                  <a:srgbClr val="99FFCC"/>
                </a:solidFill>
              </a:rPr>
              <a:t>(Pete (1), Rachel (5))</a:t>
            </a:r>
          </a:p>
          <a:p>
            <a:r>
              <a:rPr lang="en-US" altLang="en-US">
                <a:solidFill>
                  <a:srgbClr val="99FFCC"/>
                </a:solidFill>
              </a:rPr>
              <a:t>(Joshua (1), Emily (4))</a:t>
            </a:r>
          </a:p>
          <a:p>
            <a:r>
              <a:rPr lang="en-US" altLang="en-US">
                <a:solidFill>
                  <a:srgbClr val="99FFCC"/>
                </a:solidFill>
              </a:rPr>
              <a:t>(Joey (2), Phoebe (4))</a:t>
            </a:r>
          </a:p>
          <a:p>
            <a:r>
              <a:rPr lang="en-US" altLang="en-US">
                <a:solidFill>
                  <a:srgbClr val="99FFCC"/>
                </a:solidFill>
              </a:rPr>
              <a:t>(Gunter (6), Julie (5))</a:t>
            </a:r>
          </a:p>
          <a:p>
            <a:r>
              <a:rPr lang="en-US" altLang="en-US">
                <a:solidFill>
                  <a:srgbClr val="99FFCC"/>
                </a:solidFill>
              </a:rPr>
              <a:t>(Chandler (1), Janice (6))</a:t>
            </a:r>
          </a:p>
        </p:txBody>
      </p:sp>
      <p:pic>
        <p:nvPicPr>
          <p:cNvPr id="77829" name="Picture 5" descr="ta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24688" y="1625600"/>
            <a:ext cx="1674812" cy="2513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903288" y="1384300"/>
            <a:ext cx="7561262"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folHlink"/>
                </a:solidFill>
              </a:rPr>
              <a:t>Richard accepts proposal from Emily</a:t>
            </a:r>
          </a:p>
          <a:p>
            <a:r>
              <a:rPr lang="en-US" altLang="en-US">
                <a:solidFill>
                  <a:schemeClr val="folHlink"/>
                </a:solidFill>
              </a:rPr>
              <a:t>Joshua accepts proposal from Janice</a:t>
            </a:r>
          </a:p>
          <a:p>
            <a:r>
              <a:rPr lang="en-US" altLang="en-US">
                <a:solidFill>
                  <a:schemeClr val="folHlink"/>
                </a:solidFill>
              </a:rPr>
              <a:t>Joey accepts proposal from Julie</a:t>
            </a:r>
          </a:p>
          <a:p>
            <a:r>
              <a:rPr lang="en-US" altLang="en-US">
                <a:solidFill>
                  <a:schemeClr val="folHlink"/>
                </a:solidFill>
              </a:rPr>
              <a:t>Pete accepts proposal from Kathy</a:t>
            </a:r>
          </a:p>
          <a:p>
            <a:r>
              <a:rPr lang="en-US" altLang="en-US">
                <a:solidFill>
                  <a:schemeClr val="folHlink"/>
                </a:solidFill>
              </a:rPr>
              <a:t>Tag accepts proposal from Mona</a:t>
            </a:r>
          </a:p>
          <a:p>
            <a:r>
              <a:rPr lang="en-US" altLang="en-US">
                <a:solidFill>
                  <a:schemeClr val="folHlink"/>
                </a:solidFill>
              </a:rPr>
              <a:t>Pete accepts proposal from Monica (rejects Kathy)</a:t>
            </a:r>
          </a:p>
          <a:p>
            <a:r>
              <a:rPr lang="en-US" altLang="en-US">
                <a:solidFill>
                  <a:schemeClr val="folHlink"/>
                </a:solidFill>
              </a:rPr>
              <a:t>Gunter accepts proposal from Kathy</a:t>
            </a:r>
          </a:p>
          <a:p>
            <a:r>
              <a:rPr lang="en-US" altLang="en-US">
                <a:solidFill>
                  <a:schemeClr val="folHlink"/>
                </a:solidFill>
              </a:rPr>
              <a:t>Chandler accepts proposal from Phoebe</a:t>
            </a:r>
          </a:p>
          <a:p>
            <a:r>
              <a:rPr lang="en-US" altLang="en-US">
                <a:solidFill>
                  <a:schemeClr val="folHlink"/>
                </a:solidFill>
              </a:rPr>
              <a:t>Ross accepts proposal from Rachel</a:t>
            </a:r>
          </a:p>
          <a:p>
            <a:endParaRPr lang="en-US" altLang="en-US">
              <a:solidFill>
                <a:schemeClr val="folHlink"/>
              </a:solidFill>
            </a:endParaRPr>
          </a:p>
          <a:p>
            <a:r>
              <a:rPr lang="en-US" altLang="en-US">
                <a:solidFill>
                  <a:schemeClr val="hlink"/>
                </a:solidFill>
              </a:rPr>
              <a:t>Matching:</a:t>
            </a:r>
          </a:p>
          <a:p>
            <a:r>
              <a:rPr lang="en-US" altLang="en-US">
                <a:solidFill>
                  <a:schemeClr val="hlink"/>
                </a:solidFill>
              </a:rPr>
              <a:t>(Emily (1), Richard (4) ) 	</a:t>
            </a:r>
          </a:p>
          <a:p>
            <a:r>
              <a:rPr lang="en-US" altLang="en-US">
                <a:solidFill>
                  <a:schemeClr val="hlink"/>
                </a:solidFill>
              </a:rPr>
              <a:t>(Janice (1) , Joshua (4) ) </a:t>
            </a:r>
          </a:p>
          <a:p>
            <a:r>
              <a:rPr lang="en-US" altLang="en-US">
                <a:solidFill>
                  <a:schemeClr val="hlink"/>
                </a:solidFill>
              </a:rPr>
              <a:t>(Julie (1), Joey (8)) </a:t>
            </a:r>
          </a:p>
          <a:p>
            <a:r>
              <a:rPr lang="en-US" altLang="en-US">
                <a:solidFill>
                  <a:schemeClr val="hlink"/>
                </a:solidFill>
              </a:rPr>
              <a:t>(Kathy (2) , Gunter (7)) </a:t>
            </a:r>
          </a:p>
          <a:p>
            <a:r>
              <a:rPr lang="en-US" altLang="en-US">
                <a:solidFill>
                  <a:schemeClr val="hlink"/>
                </a:solidFill>
              </a:rPr>
              <a:t>(Mona (1) , Tag (3)) </a:t>
            </a:r>
          </a:p>
          <a:p>
            <a:r>
              <a:rPr lang="en-US" altLang="en-US">
                <a:solidFill>
                  <a:schemeClr val="hlink"/>
                </a:solidFill>
              </a:rPr>
              <a:t>(Monica (1) , Pete (3))</a:t>
            </a:r>
          </a:p>
          <a:p>
            <a:r>
              <a:rPr lang="en-US" altLang="en-US">
                <a:solidFill>
                  <a:schemeClr val="hlink"/>
                </a:solidFill>
              </a:rPr>
              <a:t>(Phoebe (1) , Chandler (8))</a:t>
            </a:r>
          </a:p>
          <a:p>
            <a:r>
              <a:rPr lang="en-US" altLang="en-US">
                <a:solidFill>
                  <a:schemeClr val="hlink"/>
                </a:solidFill>
              </a:rPr>
              <a:t>(Rachel (3) , Ross (6))</a:t>
            </a:r>
          </a:p>
        </p:txBody>
      </p:sp>
      <p:sp>
        <p:nvSpPr>
          <p:cNvPr id="76803" name="Rectangle 3"/>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a:t>Women Proposing to Men</a:t>
            </a:r>
          </a:p>
        </p:txBody>
      </p:sp>
      <p:pic>
        <p:nvPicPr>
          <p:cNvPr id="76804" name="Picture 4" descr="Kathy"/>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135688" y="3617913"/>
            <a:ext cx="2665412" cy="2665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3600" i="1"/>
              <a:t>Amazing</a:t>
            </a:r>
            <a:r>
              <a:rPr lang="en-US" altLang="en-US" sz="3600"/>
              <a:t> Theorems of Gale-Shapley</a:t>
            </a:r>
          </a:p>
        </p:txBody>
      </p:sp>
      <p:sp>
        <p:nvSpPr>
          <p:cNvPr id="82947" name="Rectangle 3"/>
          <p:cNvSpPr>
            <a:spLocks noGrp="1" noChangeArrowheads="1"/>
          </p:cNvSpPr>
          <p:nvPr>
            <p:ph type="body" idx="1"/>
          </p:nvPr>
        </p:nvSpPr>
        <p:spPr/>
        <p:txBody>
          <a:bodyPr/>
          <a:lstStyle/>
          <a:p>
            <a:r>
              <a:rPr lang="en-US" altLang="en-US" sz="2800"/>
              <a:t>All possible executions of the algorithm (varying the order of proposals) will yield the same matching.</a:t>
            </a:r>
          </a:p>
          <a:p>
            <a:r>
              <a:rPr lang="en-US" altLang="en-US" sz="2800"/>
              <a:t>In the woman-proposing stable matching, </a:t>
            </a:r>
            <a:r>
              <a:rPr lang="en-US" altLang="en-US" sz="2800" b="1" i="1">
                <a:solidFill>
                  <a:srgbClr val="FF00FF"/>
                </a:solidFill>
              </a:rPr>
              <a:t>every</a:t>
            </a:r>
            <a:r>
              <a:rPr lang="en-US" altLang="en-US" sz="2800"/>
              <a:t> woman has the </a:t>
            </a:r>
            <a:r>
              <a:rPr lang="en-US" altLang="en-US" sz="2800" b="1" i="1">
                <a:solidFill>
                  <a:srgbClr val="FF00FF"/>
                </a:solidFill>
              </a:rPr>
              <a:t>best</a:t>
            </a:r>
            <a:r>
              <a:rPr lang="en-US" altLang="en-US" sz="2800"/>
              <a:t> partner that she will have in any stable matching!</a:t>
            </a:r>
          </a:p>
          <a:p>
            <a:r>
              <a:rPr lang="en-US" altLang="en-US" sz="2800"/>
              <a:t>In the woman-proposing stable matching, </a:t>
            </a:r>
            <a:r>
              <a:rPr lang="en-US" altLang="en-US" sz="2800" b="1">
                <a:solidFill>
                  <a:schemeClr val="folHlink"/>
                </a:solidFill>
              </a:rPr>
              <a:t>every</a:t>
            </a:r>
            <a:r>
              <a:rPr lang="en-US" altLang="en-US" sz="2800"/>
              <a:t> man will have the </a:t>
            </a:r>
            <a:r>
              <a:rPr lang="en-US" altLang="en-US" sz="2800" b="1">
                <a:solidFill>
                  <a:schemeClr val="folHlink"/>
                </a:solidFill>
              </a:rPr>
              <a:t>worst</a:t>
            </a:r>
            <a:r>
              <a:rPr lang="en-US" altLang="en-US" sz="2800"/>
              <a:t> partner that he will have in any stable matching!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Two Stable Matchings</a:t>
            </a:r>
          </a:p>
        </p:txBody>
      </p:sp>
      <p:graphicFrame>
        <p:nvGraphicFramePr>
          <p:cNvPr id="3076" name="Object 4"/>
          <p:cNvGraphicFramePr>
            <a:graphicFrameLocks noGrp="1" noChangeAspect="1"/>
          </p:cNvGraphicFramePr>
          <p:nvPr>
            <p:ph idx="1"/>
            <p:extLst>
              <p:ext uri="{D42A27DB-BD31-4B8C-83A1-F6EECF244321}">
                <p14:modId xmlns:p14="http://schemas.microsoft.com/office/powerpoint/2010/main" val="83640211"/>
              </p:ext>
            </p:extLst>
          </p:nvPr>
        </p:nvGraphicFramePr>
        <p:xfrm>
          <a:off x="1392238" y="1836738"/>
          <a:ext cx="6457950" cy="4246562"/>
        </p:xfrm>
        <a:graphic>
          <a:graphicData uri="http://schemas.openxmlformats.org/presentationml/2006/ole">
            <mc:AlternateContent xmlns:mc="http://schemas.openxmlformats.org/markup-compatibility/2006">
              <mc:Choice xmlns:v="urn:schemas-microsoft-com:vml" Requires="v">
                <p:oleObj spid="_x0000_s3122" name="Acrobat Document" r:id="rId3" imgW="1390680" imgH="914400" progId="AcroExch.Document.11">
                  <p:embed/>
                </p:oleObj>
              </mc:Choice>
              <mc:Fallback>
                <p:oleObj name="Acrobat Document" r:id="rId3" imgW="1390680" imgH="914400" progId="AcroExch.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1836738"/>
                        <a:ext cx="6457950" cy="424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Partners in Best and Worst Stable </a:t>
            </a:r>
            <a:r>
              <a:rPr lang="en-US" dirty="0" err="1" smtClean="0"/>
              <a:t>Matchings</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719263"/>
            <a:ext cx="8715375" cy="447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20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 Gale-Shapley is stable, but is it fair?</a:t>
            </a:r>
            <a:endParaRPr lang="en-US" dirty="0"/>
          </a:p>
        </p:txBody>
      </p:sp>
      <p:sp>
        <p:nvSpPr>
          <p:cNvPr id="3" name="Content Placeholder 2"/>
          <p:cNvSpPr>
            <a:spLocks noGrp="1"/>
          </p:cNvSpPr>
          <p:nvPr>
            <p:ph idx="1"/>
          </p:nvPr>
        </p:nvSpPr>
        <p:spPr>
          <a:xfrm>
            <a:off x="457200" y="1687513"/>
            <a:ext cx="8229600" cy="4530725"/>
          </a:xfrm>
        </p:spPr>
        <p:txBody>
          <a:bodyPr/>
          <a:lstStyle/>
          <a:p>
            <a:pPr marL="0" indent="0" eaLnBrk="1" hangingPunct="1">
              <a:buFont typeface="Wingdings" pitchFamily="2" charset="2"/>
              <a:buNone/>
              <a:defRPr/>
            </a:pPr>
            <a:r>
              <a:rPr lang="en-US" dirty="0" smtClean="0"/>
              <a:t>Theorem 3 - </a:t>
            </a:r>
          </a:p>
          <a:p>
            <a:pPr eaLnBrk="1" hangingPunct="1">
              <a:defRPr/>
            </a:pPr>
            <a:r>
              <a:rPr lang="en-US" dirty="0" smtClean="0"/>
              <a:t>In </a:t>
            </a:r>
            <a:r>
              <a:rPr lang="en-US" dirty="0"/>
              <a:t>the woman-proposing stable matching, </a:t>
            </a:r>
            <a:r>
              <a:rPr lang="en-US" b="1" i="1" dirty="0">
                <a:solidFill>
                  <a:srgbClr val="FF00FF"/>
                </a:solidFill>
              </a:rPr>
              <a:t>every</a:t>
            </a:r>
            <a:r>
              <a:rPr lang="en-US" dirty="0"/>
              <a:t> woman has the </a:t>
            </a:r>
            <a:r>
              <a:rPr lang="en-US" b="1" i="1" dirty="0">
                <a:solidFill>
                  <a:srgbClr val="FF00FF"/>
                </a:solidFill>
              </a:rPr>
              <a:t>best</a:t>
            </a:r>
            <a:r>
              <a:rPr lang="en-US" dirty="0"/>
              <a:t> partner that she will have in any stable matching!</a:t>
            </a:r>
          </a:p>
          <a:p>
            <a:pPr eaLnBrk="1" hangingPunct="1">
              <a:defRPr/>
            </a:pPr>
            <a:r>
              <a:rPr lang="en-US" dirty="0"/>
              <a:t>In the woman-proposing stable matching, </a:t>
            </a:r>
            <a:r>
              <a:rPr lang="en-US" b="1" dirty="0">
                <a:solidFill>
                  <a:schemeClr val="folHlink"/>
                </a:solidFill>
              </a:rPr>
              <a:t>every</a:t>
            </a:r>
            <a:r>
              <a:rPr lang="en-US" dirty="0"/>
              <a:t> man will have the </a:t>
            </a:r>
            <a:r>
              <a:rPr lang="en-US" b="1" dirty="0">
                <a:solidFill>
                  <a:schemeClr val="folHlink"/>
                </a:solidFill>
              </a:rPr>
              <a:t>worst</a:t>
            </a:r>
            <a:r>
              <a:rPr lang="en-US" dirty="0"/>
              <a:t> partner that he will have in any stable matching!</a:t>
            </a:r>
          </a:p>
        </p:txBody>
      </p:sp>
    </p:spTree>
    <p:extLst>
      <p:ext uri="{BB962C8B-B14F-4D97-AF65-F5344CB8AC3E}">
        <p14:creationId xmlns:p14="http://schemas.microsoft.com/office/powerpoint/2010/main" val="10274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is Computer Science?</a:t>
            </a:r>
          </a:p>
        </p:txBody>
      </p:sp>
      <p:sp>
        <p:nvSpPr>
          <p:cNvPr id="6147" name="Rectangle 3"/>
          <p:cNvSpPr>
            <a:spLocks noGrp="1" noChangeArrowheads="1"/>
          </p:cNvSpPr>
          <p:nvPr>
            <p:ph type="body" idx="1"/>
          </p:nvPr>
        </p:nvSpPr>
        <p:spPr>
          <a:xfrm>
            <a:off x="1173163" y="1676400"/>
            <a:ext cx="7772400" cy="4724400"/>
          </a:xfrm>
        </p:spPr>
        <p:txBody>
          <a:bodyPr/>
          <a:lstStyle/>
          <a:p>
            <a:r>
              <a:rPr lang="en-US" altLang="en-US" smtClean="0"/>
              <a:t>Computer science is the study of computers and computer software.</a:t>
            </a:r>
          </a:p>
          <a:p>
            <a:r>
              <a:rPr lang="en-US" altLang="en-US" smtClean="0"/>
              <a:t>It is really more like an engineering discipline than it is like a science.</a:t>
            </a:r>
          </a:p>
          <a:p>
            <a:r>
              <a:rPr lang="en-US" altLang="en-US" smtClean="0"/>
              <a:t>Computer science is a very new field of study, yet it already has scores of subfields</a:t>
            </a:r>
          </a:p>
        </p:txBody>
      </p:sp>
    </p:spTree>
    <p:extLst>
      <p:ext uri="{BB962C8B-B14F-4D97-AF65-F5344CB8AC3E}">
        <p14:creationId xmlns:p14="http://schemas.microsoft.com/office/powerpoint/2010/main" val="3435562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Stable </a:t>
            </a:r>
            <a:r>
              <a:rPr lang="en-US" dirty="0" err="1" smtClean="0"/>
              <a:t>Matchings</a:t>
            </a:r>
            <a:endParaRPr lang="en-US" dirty="0"/>
          </a:p>
        </p:txBody>
      </p:sp>
      <p:sp>
        <p:nvSpPr>
          <p:cNvPr id="3" name="Content Placeholder 2"/>
          <p:cNvSpPr>
            <a:spLocks noGrp="1"/>
          </p:cNvSpPr>
          <p:nvPr>
            <p:ph idx="1"/>
          </p:nvPr>
        </p:nvSpPr>
        <p:spPr>
          <a:xfrm>
            <a:off x="457200" y="1425575"/>
            <a:ext cx="8229600" cy="4705350"/>
          </a:xfrm>
        </p:spPr>
        <p:txBody>
          <a:bodyPr/>
          <a:lstStyle/>
          <a:p>
            <a:pPr>
              <a:defRPr/>
            </a:pPr>
            <a:r>
              <a:rPr lang="en-US" dirty="0" smtClean="0"/>
              <a:t>There are 6 other stable </a:t>
            </a:r>
            <a:r>
              <a:rPr lang="en-US" dirty="0" err="1" smtClean="0"/>
              <a:t>matchings</a:t>
            </a:r>
            <a:r>
              <a:rPr lang="en-US" dirty="0" smtClean="0"/>
              <a:t> </a:t>
            </a:r>
            <a:endParaRPr lang="en-US" dirty="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51063"/>
            <a:ext cx="8501063"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992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Considerations Other Than Stability</a:t>
            </a:r>
            <a:endParaRPr lang="en-US" dirty="0"/>
          </a:p>
        </p:txBody>
      </p:sp>
      <p:sp>
        <p:nvSpPr>
          <p:cNvPr id="3" name="Content Placeholder 2"/>
          <p:cNvSpPr>
            <a:spLocks noGrp="1"/>
          </p:cNvSpPr>
          <p:nvPr>
            <p:ph idx="1"/>
          </p:nvPr>
        </p:nvSpPr>
        <p:spPr/>
        <p:txBody>
          <a:bodyPr/>
          <a:lstStyle/>
          <a:p>
            <a:pPr>
              <a:defRPr/>
            </a:pPr>
            <a:r>
              <a:rPr lang="en-US" dirty="0" smtClean="0"/>
              <a:t>Test all 8! = 40320 </a:t>
            </a:r>
            <a:r>
              <a:rPr lang="en-US" dirty="0" err="1" smtClean="0"/>
              <a:t>matchings</a:t>
            </a:r>
            <a:endParaRPr lang="en-US" dirty="0" smtClean="0"/>
          </a:p>
          <a:p>
            <a:pPr lvl="1">
              <a:defRPr/>
            </a:pPr>
            <a:r>
              <a:rPr lang="en-US" dirty="0" smtClean="0"/>
              <a:t>Best average ranking (unstable)</a:t>
            </a:r>
          </a:p>
          <a:p>
            <a:pPr lvl="1">
              <a:defRPr/>
            </a:pPr>
            <a:r>
              <a:rPr lang="en-US" dirty="0" smtClean="0"/>
              <a:t>Most with top 2 choices (unstable)</a:t>
            </a:r>
          </a:p>
          <a:p>
            <a:pPr lvl="1">
              <a:defRPr/>
            </a:pPr>
            <a:r>
              <a:rPr lang="en-US" dirty="0" smtClean="0"/>
              <a:t>Lowest single ranking (unstable)</a:t>
            </a:r>
            <a:endParaRPr lang="en-US" dirty="0"/>
          </a:p>
        </p:txBody>
      </p:sp>
    </p:spTree>
    <p:extLst>
      <p:ext uri="{BB962C8B-B14F-4D97-AF65-F5344CB8AC3E}">
        <p14:creationId xmlns:p14="http://schemas.microsoft.com/office/powerpoint/2010/main" val="2705390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there are 8! </a:t>
            </a:r>
            <a:r>
              <a:rPr lang="en-US" dirty="0" err="1" smtClean="0"/>
              <a:t>Matchings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Imagine that we list the names of the women in one row.</a:t>
            </a:r>
          </a:p>
          <a:p>
            <a:pPr marL="0" indent="0">
              <a:buNone/>
            </a:pPr>
            <a:endParaRPr lang="en-US" dirty="0"/>
          </a:p>
          <a:p>
            <a:pPr marL="0" indent="0">
              <a:buNone/>
            </a:pPr>
            <a:endParaRPr lang="en-US" dirty="0" smtClean="0"/>
          </a:p>
          <a:p>
            <a:pPr marL="0" indent="0">
              <a:buNone/>
            </a:pPr>
            <a:r>
              <a:rPr lang="en-US" dirty="0" smtClean="0"/>
              <a:t>How many different ways can we list the 8 men?</a:t>
            </a:r>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0727458"/>
              </p:ext>
            </p:extLst>
          </p:nvPr>
        </p:nvGraphicFramePr>
        <p:xfrm>
          <a:off x="609600" y="3110470"/>
          <a:ext cx="6096000" cy="74168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r>
                        <a:rPr lang="en-US" dirty="0" smtClean="0"/>
                        <a:t>G</a:t>
                      </a:r>
                      <a:endParaRPr lang="en-US" dirty="0"/>
                    </a:p>
                  </a:txBody>
                  <a:tcPr/>
                </a:tc>
                <a:tc>
                  <a:txBody>
                    <a:bodyPr/>
                    <a:lstStyle/>
                    <a:p>
                      <a:r>
                        <a:rPr lang="en-US" dirty="0" smtClean="0"/>
                        <a:t>H</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34361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Factorials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1774485"/>
              </p:ext>
            </p:extLst>
          </p:nvPr>
        </p:nvGraphicFramePr>
        <p:xfrm>
          <a:off x="453083" y="1631092"/>
          <a:ext cx="7471717" cy="4730020"/>
        </p:xfrm>
        <a:graphic>
          <a:graphicData uri="http://schemas.openxmlformats.org/drawingml/2006/table">
            <a:tbl>
              <a:tblPr>
                <a:tableStyleId>{5C22544A-7EE6-4342-B048-85BDC9FD1C3A}</a:tableStyleId>
              </a:tblPr>
              <a:tblGrid>
                <a:gridCol w="321274"/>
                <a:gridCol w="733167"/>
                <a:gridCol w="626076"/>
                <a:gridCol w="329514"/>
                <a:gridCol w="980302"/>
                <a:gridCol w="280087"/>
                <a:gridCol w="271848"/>
                <a:gridCol w="724930"/>
                <a:gridCol w="271849"/>
                <a:gridCol w="444843"/>
                <a:gridCol w="2487827"/>
              </a:tblGrid>
              <a:tr h="473002">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39916800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5.11E+19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8.22E+33</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4.79E+08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1.12E+21</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2.63E+35</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6.23E+09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2.59E+22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8.68E+36</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8.72E+10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6.2E+23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2.95E+38</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1.31E+12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1.55E+25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1.03E+40</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720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2.09E+13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4.03E+26</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3.72E+41</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5040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3.56E+14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1.09E+28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1.38E+43</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40320</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6.4E+15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3.05E+29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5.23E+44</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362880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1.22E+17</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8.84E+30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2.04E+46</a:t>
                      </a:r>
                      <a:endParaRPr lang="en-US" sz="1100" b="0" i="0" u="none" strike="noStrike" dirty="0">
                        <a:solidFill>
                          <a:srgbClr val="000000"/>
                        </a:solidFill>
                        <a:effectLst/>
                        <a:latin typeface="Calibri"/>
                      </a:endParaRPr>
                    </a:p>
                  </a:txBody>
                  <a:tcPr marL="9525" marR="9525" marT="9525" marB="0" anchor="b"/>
                </a:tc>
              </a:tr>
              <a:tr h="473002">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3628800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2.43E+18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2.65E+32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8.16E+47</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775863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882650"/>
          </a:xfrm>
        </p:spPr>
        <p:txBody>
          <a:bodyPr/>
          <a:lstStyle/>
          <a:p>
            <a:r>
              <a:rPr lang="en-US" altLang="en-US"/>
              <a:t>Friends – Proposed Episode</a:t>
            </a:r>
          </a:p>
        </p:txBody>
      </p:sp>
      <p:sp>
        <p:nvSpPr>
          <p:cNvPr id="83971" name="Rectangle 3"/>
          <p:cNvSpPr>
            <a:spLocks noGrp="1" noChangeArrowheads="1"/>
          </p:cNvSpPr>
          <p:nvPr>
            <p:ph type="body" idx="1"/>
          </p:nvPr>
        </p:nvSpPr>
        <p:spPr>
          <a:xfrm>
            <a:off x="387350" y="1247775"/>
            <a:ext cx="8229600" cy="4530725"/>
          </a:xfrm>
        </p:spPr>
        <p:txBody>
          <a:bodyPr/>
          <a:lstStyle/>
          <a:p>
            <a:pPr>
              <a:lnSpc>
                <a:spcPct val="80000"/>
              </a:lnSpc>
            </a:pPr>
            <a:r>
              <a:rPr lang="en-US" altLang="en-US" sz="2800" dirty="0"/>
              <a:t>Joey finds an explanation of the Gale-Shapley algorithm and explains it to the other men.  They decide to propose the use of the man-proposing version to solve all their problems.  </a:t>
            </a:r>
          </a:p>
          <a:p>
            <a:pPr>
              <a:lnSpc>
                <a:spcPct val="80000"/>
              </a:lnSpc>
            </a:pPr>
            <a:r>
              <a:rPr lang="en-US" altLang="en-US" sz="2800" dirty="0"/>
              <a:t>The women agree to use the algorithm, but later,  Monica and Phoebe discover that the algorithm will yield the worst possible stable matching for all of the women.</a:t>
            </a:r>
          </a:p>
          <a:p>
            <a:pPr>
              <a:lnSpc>
                <a:spcPct val="80000"/>
              </a:lnSpc>
            </a:pPr>
            <a:r>
              <a:rPr lang="en-US" altLang="en-US" sz="2800" dirty="0"/>
              <a:t>Is there a way that women can lie about their preferences to obtain a better result?</a:t>
            </a:r>
          </a:p>
          <a:p>
            <a:pPr>
              <a:lnSpc>
                <a:spcPct val="80000"/>
              </a:lnSpc>
            </a:pPr>
            <a:endParaRPr lang="en-US" altLang="en-US" sz="2800" dirty="0"/>
          </a:p>
        </p:txBody>
      </p:sp>
    </p:spTree>
    <p:extLst>
      <p:ext uri="{BB962C8B-B14F-4D97-AF65-F5344CB8AC3E}">
        <p14:creationId xmlns:p14="http://schemas.microsoft.com/office/powerpoint/2010/main" val="3371569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z="4000"/>
              <a:t>Suppose that there were only 4 Women in Ross’s Future</a:t>
            </a:r>
          </a:p>
        </p:txBody>
      </p:sp>
      <p:graphicFrame>
        <p:nvGraphicFramePr>
          <p:cNvPr id="86020" name="Object 4"/>
          <p:cNvGraphicFramePr>
            <a:graphicFrameLocks noGrp="1" noChangeAspect="1"/>
          </p:cNvGraphicFramePr>
          <p:nvPr>
            <p:ph idx="1"/>
            <p:extLst>
              <p:ext uri="{D42A27DB-BD31-4B8C-83A1-F6EECF244321}">
                <p14:modId xmlns:p14="http://schemas.microsoft.com/office/powerpoint/2010/main" val="1724060840"/>
              </p:ext>
            </p:extLst>
          </p:nvPr>
        </p:nvGraphicFramePr>
        <p:xfrm>
          <a:off x="2505075" y="2586038"/>
          <a:ext cx="3833813" cy="2520950"/>
        </p:xfrm>
        <a:graphic>
          <a:graphicData uri="http://schemas.openxmlformats.org/presentationml/2006/ole">
            <mc:AlternateContent xmlns:mc="http://schemas.openxmlformats.org/markup-compatibility/2006">
              <mc:Choice xmlns:v="urn:schemas-microsoft-com:vml" Requires="v">
                <p:oleObj spid="_x0000_s120871" name="Acrobat Document" r:id="rId3" imgW="1390680" imgH="914400" progId="AcroExch.Document.11">
                  <p:embed/>
                </p:oleObj>
              </mc:Choice>
              <mc:Fallback>
                <p:oleObj name="Acrobat Document" r:id="rId3" imgW="1390680" imgH="9144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075" y="2586038"/>
                        <a:ext cx="3833813"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2" name="Text Box 6"/>
          <p:cNvSpPr txBox="1">
            <a:spLocks noChangeArrowheads="1"/>
          </p:cNvSpPr>
          <p:nvPr/>
        </p:nvSpPr>
        <p:spPr bwMode="auto">
          <a:xfrm>
            <a:off x="1041400" y="5738813"/>
            <a:ext cx="73993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folHlink"/>
                </a:solidFill>
              </a:rPr>
              <a:t>For Large Values of N, the optimal value is 1/e, which is approximately 37%.  It will yield the optimal results approximately 37% of the time.</a:t>
            </a:r>
          </a:p>
        </p:txBody>
      </p:sp>
    </p:spTree>
    <p:extLst>
      <p:ext uri="{BB962C8B-B14F-4D97-AF65-F5344CB8AC3E}">
        <p14:creationId xmlns:p14="http://schemas.microsoft.com/office/powerpoint/2010/main" val="3852399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in)">
                                      <p:cBhvr>
                                        <p:cTn id="7"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2" name="Object 4"/>
          <p:cNvGraphicFramePr>
            <a:graphicFrameLocks noGrp="1" noChangeAspect="1"/>
          </p:cNvGraphicFramePr>
          <p:nvPr>
            <p:ph/>
          </p:nvPr>
        </p:nvGraphicFramePr>
        <p:xfrm>
          <a:off x="0" y="1150938"/>
          <a:ext cx="8928100" cy="4727575"/>
        </p:xfrm>
        <a:graphic>
          <a:graphicData uri="http://schemas.openxmlformats.org/presentationml/2006/ole">
            <mc:AlternateContent xmlns:mc="http://schemas.openxmlformats.org/markup-compatibility/2006">
              <mc:Choice xmlns:v="urn:schemas-microsoft-com:vml" Requires="v">
                <p:oleObj spid="_x0000_s121894" name="Chart" r:id="rId3" imgW="4676851" imgH="2476500" progId="Excel.Chart.8">
                  <p:embed/>
                </p:oleObj>
              </mc:Choice>
              <mc:Fallback>
                <p:oleObj name="Chart" r:id="rId3" imgW="4676851" imgH="24765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0938"/>
                        <a:ext cx="89281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3631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9" name="Object 3"/>
          <p:cNvGraphicFramePr>
            <a:graphicFrameLocks noGrp="1" noChangeAspect="1"/>
          </p:cNvGraphicFramePr>
          <p:nvPr>
            <p:ph idx="1"/>
          </p:nvPr>
        </p:nvGraphicFramePr>
        <p:xfrm>
          <a:off x="0" y="754063"/>
          <a:ext cx="9177338" cy="5921375"/>
        </p:xfrm>
        <a:graphic>
          <a:graphicData uri="http://schemas.openxmlformats.org/presentationml/2006/ole">
            <mc:AlternateContent xmlns:mc="http://schemas.openxmlformats.org/markup-compatibility/2006">
              <mc:Choice xmlns:v="urn:schemas-microsoft-com:vml" Requires="v">
                <p:oleObj spid="_x0000_s122918" name="Chart" r:id="rId3" imgW="6115202" imgH="3781349" progId="Excel.Chart.8">
                  <p:embed/>
                </p:oleObj>
              </mc:Choice>
              <mc:Fallback>
                <p:oleObj name="Chart" r:id="rId3" imgW="6115202" imgH="37813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4063"/>
                        <a:ext cx="9177338" cy="592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86152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z="4000"/>
              <a:t>Stopping Problem with a Known Distribution</a:t>
            </a:r>
          </a:p>
        </p:txBody>
      </p:sp>
      <p:sp>
        <p:nvSpPr>
          <p:cNvPr id="87043" name="Rectangle 3"/>
          <p:cNvSpPr>
            <a:spLocks noGrp="1" noChangeArrowheads="1"/>
          </p:cNvSpPr>
          <p:nvPr>
            <p:ph type="body" idx="1"/>
          </p:nvPr>
        </p:nvSpPr>
        <p:spPr/>
        <p:txBody>
          <a:bodyPr/>
          <a:lstStyle/>
          <a:p>
            <a:r>
              <a:rPr lang="en-US" altLang="en-US" dirty="0"/>
              <a:t>Phoebe has been single for a long time and has noticed that the evaluation scores for the men that she dates are uniformly distributed between 0 and 1000.  Her fortune teller says that she will meet 10 more compatible men in her life.  Her current boyfriend has an evaluation of 750.  What should she do?</a:t>
            </a:r>
          </a:p>
        </p:txBody>
      </p:sp>
    </p:spTree>
    <p:extLst>
      <p:ext uri="{BB962C8B-B14F-4D97-AF65-F5344CB8AC3E}">
        <p14:creationId xmlns:p14="http://schemas.microsoft.com/office/powerpoint/2010/main" val="19410156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77813"/>
            <a:ext cx="9144000" cy="1139825"/>
          </a:xfrm>
        </p:spPr>
        <p:txBody>
          <a:bodyPr/>
          <a:lstStyle/>
          <a:p>
            <a:r>
              <a:rPr lang="en-US" altLang="en-US" sz="4000"/>
              <a:t>Dynamic Programming to the Rescue!</a:t>
            </a:r>
          </a:p>
        </p:txBody>
      </p:sp>
      <p:sp>
        <p:nvSpPr>
          <p:cNvPr id="88067" name="Rectangle 3"/>
          <p:cNvSpPr>
            <a:spLocks noGrp="1" noChangeArrowheads="1"/>
          </p:cNvSpPr>
          <p:nvPr>
            <p:ph type="body" idx="1"/>
          </p:nvPr>
        </p:nvSpPr>
        <p:spPr/>
        <p:txBody>
          <a:bodyPr/>
          <a:lstStyle/>
          <a:p>
            <a:r>
              <a:rPr lang="en-US" altLang="en-US"/>
              <a:t>Dynamic programming is a frequently utilized technique that solves a problem by working back from a final state.</a:t>
            </a:r>
          </a:p>
          <a:p>
            <a:r>
              <a:rPr lang="en-US" altLang="en-US"/>
              <a:t>What is the expected value of the evaluation function for Phoebe’s very last potential suitor?	   </a:t>
            </a:r>
          </a:p>
          <a:p>
            <a:r>
              <a:rPr lang="en-US" altLang="en-US"/>
              <a:t>1000/2 = 500</a:t>
            </a:r>
          </a:p>
        </p:txBody>
      </p:sp>
    </p:spTree>
    <p:extLst>
      <p:ext uri="{BB962C8B-B14F-4D97-AF65-F5344CB8AC3E}">
        <p14:creationId xmlns:p14="http://schemas.microsoft.com/office/powerpoint/2010/main" val="144674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altLang="en-US" sz="3200" smtClean="0"/>
              <a:t>A Sampling of Subfields in Computer Science</a:t>
            </a:r>
            <a:endParaRPr lang="en-US" altLang="en-US" smtClean="0"/>
          </a:p>
        </p:txBody>
      </p:sp>
      <p:sp>
        <p:nvSpPr>
          <p:cNvPr id="7171" name="Rectangle 1027"/>
          <p:cNvSpPr>
            <a:spLocks noGrp="1" noChangeArrowheads="1"/>
          </p:cNvSpPr>
          <p:nvPr>
            <p:ph type="body" idx="1"/>
          </p:nvPr>
        </p:nvSpPr>
        <p:spPr>
          <a:xfrm>
            <a:off x="1173163" y="1676400"/>
            <a:ext cx="7772400" cy="4953000"/>
          </a:xfrm>
        </p:spPr>
        <p:txBody>
          <a:bodyPr/>
          <a:lstStyle/>
          <a:p>
            <a:r>
              <a:rPr lang="en-US" altLang="en-US" smtClean="0"/>
              <a:t>Artificial Intelligence (AI)</a:t>
            </a:r>
          </a:p>
          <a:p>
            <a:r>
              <a:rPr lang="en-US" altLang="en-US" smtClean="0"/>
              <a:t>Software Engineering </a:t>
            </a:r>
          </a:p>
          <a:p>
            <a:r>
              <a:rPr lang="en-US" altLang="en-US" smtClean="0"/>
              <a:t>Human-Computer Interaction (HCI)</a:t>
            </a:r>
          </a:p>
          <a:p>
            <a:r>
              <a:rPr lang="en-US" altLang="en-US" smtClean="0"/>
              <a:t>Parallel Processing</a:t>
            </a:r>
          </a:p>
          <a:p>
            <a:r>
              <a:rPr lang="en-US" altLang="en-US" smtClean="0"/>
              <a:t>Computer Graphics</a:t>
            </a:r>
          </a:p>
          <a:p>
            <a:r>
              <a:rPr lang="en-US" altLang="en-US" smtClean="0"/>
              <a:t>Computer Aided Design (CAD)</a:t>
            </a:r>
          </a:p>
          <a:p>
            <a:r>
              <a:rPr lang="en-US" altLang="en-US" smtClean="0"/>
              <a:t>Compiler Development/Tools</a:t>
            </a:r>
          </a:p>
          <a:p>
            <a:r>
              <a:rPr lang="en-US" altLang="en-US" smtClean="0"/>
              <a:t>Robotics</a:t>
            </a:r>
          </a:p>
        </p:txBody>
      </p:sp>
    </p:spTree>
    <p:extLst>
      <p:ext uri="{BB962C8B-B14F-4D97-AF65-F5344CB8AC3E}">
        <p14:creationId xmlns:p14="http://schemas.microsoft.com/office/powerpoint/2010/main" val="2491378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4000"/>
              <a:t>Phoebe’s Dynamic Programming Solution</a:t>
            </a:r>
          </a:p>
        </p:txBody>
      </p:sp>
      <p:sp>
        <p:nvSpPr>
          <p:cNvPr id="89091" name="Rectangle 3"/>
          <p:cNvSpPr>
            <a:spLocks noGrp="1" noChangeArrowheads="1"/>
          </p:cNvSpPr>
          <p:nvPr>
            <p:ph type="body" idx="1"/>
          </p:nvPr>
        </p:nvSpPr>
        <p:spPr>
          <a:xfrm>
            <a:off x="457200" y="1600200"/>
            <a:ext cx="8229600" cy="2500313"/>
          </a:xfrm>
        </p:spPr>
        <p:txBody>
          <a:bodyPr/>
          <a:lstStyle/>
          <a:p>
            <a:pPr>
              <a:lnSpc>
                <a:spcPct val="90000"/>
              </a:lnSpc>
            </a:pPr>
            <a:r>
              <a:rPr lang="en-US" altLang="en-US" sz="2800" dirty="0"/>
              <a:t>Phoebe knows that the expected value of the evaluation for her last suitor is 500.</a:t>
            </a:r>
          </a:p>
          <a:p>
            <a:pPr>
              <a:lnSpc>
                <a:spcPct val="90000"/>
              </a:lnSpc>
            </a:pPr>
            <a:r>
              <a:rPr lang="en-US" altLang="en-US" sz="2800" dirty="0"/>
              <a:t>If her second to last suitor has an evaluation of less than 500, she will reject him, because she can expect a 500 (on average) from her last suitor.</a:t>
            </a:r>
          </a:p>
        </p:txBody>
      </p:sp>
      <p:graphicFrame>
        <p:nvGraphicFramePr>
          <p:cNvPr id="89147" name="Group 59"/>
          <p:cNvGraphicFramePr>
            <a:graphicFrameLocks noGrp="1"/>
          </p:cNvGraphicFramePr>
          <p:nvPr/>
        </p:nvGraphicFramePr>
        <p:xfrm>
          <a:off x="261938" y="4368800"/>
          <a:ext cx="8448675" cy="1384300"/>
        </p:xfrm>
        <a:graphic>
          <a:graphicData uri="http://schemas.openxmlformats.org/drawingml/2006/table">
            <a:tbl>
              <a:tblPr/>
              <a:tblGrid>
                <a:gridCol w="844550"/>
                <a:gridCol w="846137"/>
                <a:gridCol w="844550"/>
                <a:gridCol w="844550"/>
                <a:gridCol w="846138"/>
                <a:gridCol w="842962"/>
                <a:gridCol w="844550"/>
                <a:gridCol w="844550"/>
                <a:gridCol w="846138"/>
                <a:gridCol w="844550"/>
              </a:tblGrid>
              <a:tr h="6254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1" i="0" u="none" strike="noStrike" cap="none" normalizeH="0" baseline="0" dirty="0" smtClean="0">
                          <a:ln>
                            <a:noFill/>
                          </a:ln>
                          <a:solidFill>
                            <a:srgbClr val="FF3300"/>
                          </a:solidFill>
                          <a:effectLst>
                            <a:outerShdw blurRad="38100" dist="38100" dir="2700000" algn="tl">
                              <a:srgbClr val="000000"/>
                            </a:outerShdw>
                          </a:effectLst>
                          <a:latin typeface="Verdana" pitchFamily="34" charset="0"/>
                        </a:rPr>
                        <a:t>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46" name="Text Box 58"/>
          <p:cNvSpPr txBox="1">
            <a:spLocks noChangeArrowheads="1"/>
          </p:cNvSpPr>
          <p:nvPr/>
        </p:nvSpPr>
        <p:spPr bwMode="auto">
          <a:xfrm>
            <a:off x="306388" y="6111875"/>
            <a:ext cx="8837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If (9</a:t>
            </a:r>
            <a:r>
              <a:rPr lang="en-US" altLang="en-US" sz="2400" baseline="30000"/>
              <a:t>th</a:t>
            </a:r>
            <a:r>
              <a:rPr lang="en-US" altLang="en-US" sz="2400"/>
              <a:t> suitor Evaluation &lt; 500)  reject, otherwise accept</a:t>
            </a:r>
          </a:p>
        </p:txBody>
      </p:sp>
    </p:spTree>
    <p:extLst>
      <p:ext uri="{BB962C8B-B14F-4D97-AF65-F5344CB8AC3E}">
        <p14:creationId xmlns:p14="http://schemas.microsoft.com/office/powerpoint/2010/main" val="858746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34963" y="0"/>
            <a:ext cx="8229600" cy="1139825"/>
          </a:xfrm>
        </p:spPr>
        <p:txBody>
          <a:bodyPr/>
          <a:lstStyle/>
          <a:p>
            <a:r>
              <a:rPr lang="en-US" altLang="en-US"/>
              <a:t>What about the 8</a:t>
            </a:r>
            <a:r>
              <a:rPr lang="en-US" altLang="en-US" baseline="30000"/>
              <a:t>th</a:t>
            </a:r>
            <a:r>
              <a:rPr lang="en-US" altLang="en-US"/>
              <a:t> Suitor?</a:t>
            </a:r>
          </a:p>
        </p:txBody>
      </p:sp>
      <p:sp>
        <p:nvSpPr>
          <p:cNvPr id="98307" name="Rectangle 3"/>
          <p:cNvSpPr>
            <a:spLocks noGrp="1" noChangeArrowheads="1"/>
          </p:cNvSpPr>
          <p:nvPr>
            <p:ph type="body" idx="1"/>
          </p:nvPr>
        </p:nvSpPr>
        <p:spPr>
          <a:xfrm>
            <a:off x="457200" y="1011238"/>
            <a:ext cx="8229600" cy="3089275"/>
          </a:xfrm>
        </p:spPr>
        <p:txBody>
          <a:bodyPr/>
          <a:lstStyle/>
          <a:p>
            <a:pPr>
              <a:lnSpc>
                <a:spcPct val="80000"/>
              </a:lnSpc>
            </a:pPr>
            <a:r>
              <a:rPr lang="en-US" altLang="en-US" sz="2800"/>
              <a:t>Any accepted 9</a:t>
            </a:r>
            <a:r>
              <a:rPr lang="en-US" altLang="en-US" sz="2800" baseline="30000"/>
              <a:t>th</a:t>
            </a:r>
            <a:r>
              <a:rPr lang="en-US" altLang="en-US" sz="2800"/>
              <a:t> suitor has a value between 500 and 1000. (expected value = 750).</a:t>
            </a:r>
          </a:p>
          <a:p>
            <a:pPr>
              <a:lnSpc>
                <a:spcPct val="80000"/>
              </a:lnSpc>
            </a:pPr>
            <a:r>
              <a:rPr lang="en-US" altLang="en-US" sz="2800"/>
              <a:t>The expected value of the 10</a:t>
            </a:r>
            <a:r>
              <a:rPr lang="en-US" altLang="en-US" sz="2800" baseline="30000"/>
              <a:t>th</a:t>
            </a:r>
            <a:r>
              <a:rPr lang="en-US" altLang="en-US" sz="2800"/>
              <a:t> suitor is 500</a:t>
            </a:r>
          </a:p>
          <a:p>
            <a:pPr>
              <a:lnSpc>
                <a:spcPct val="80000"/>
              </a:lnSpc>
            </a:pPr>
            <a:r>
              <a:rPr lang="en-US" altLang="en-US" sz="2800"/>
              <a:t>So she will reject the 8</a:t>
            </a:r>
            <a:r>
              <a:rPr lang="en-US" altLang="en-US" sz="2800" baseline="30000"/>
              <a:t>th</a:t>
            </a:r>
            <a:r>
              <a:rPr lang="en-US" altLang="en-US" sz="2800"/>
              <a:t> suitor if the evaluation function yields less than </a:t>
            </a:r>
            <a:r>
              <a:rPr lang="en-US" altLang="en-US" sz="2800">
                <a:solidFill>
                  <a:schemeClr val="folHlink"/>
                </a:solidFill>
              </a:rPr>
              <a:t>(500+750)/2 = 625</a:t>
            </a:r>
          </a:p>
        </p:txBody>
      </p:sp>
      <p:graphicFrame>
        <p:nvGraphicFramePr>
          <p:cNvPr id="98345" name="Group 41"/>
          <p:cNvGraphicFramePr>
            <a:graphicFrameLocks noGrp="1"/>
          </p:cNvGraphicFramePr>
          <p:nvPr/>
        </p:nvGraphicFramePr>
        <p:xfrm>
          <a:off x="261938" y="4368800"/>
          <a:ext cx="8448675" cy="1384300"/>
        </p:xfrm>
        <a:graphic>
          <a:graphicData uri="http://schemas.openxmlformats.org/drawingml/2006/table">
            <a:tbl>
              <a:tblPr/>
              <a:tblGrid>
                <a:gridCol w="844550"/>
                <a:gridCol w="846137"/>
                <a:gridCol w="844550"/>
                <a:gridCol w="844550"/>
                <a:gridCol w="846138"/>
                <a:gridCol w="842962"/>
                <a:gridCol w="844550"/>
                <a:gridCol w="844550"/>
                <a:gridCol w="846138"/>
                <a:gridCol w="844550"/>
              </a:tblGrid>
              <a:tr h="6254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1" i="0" u="none" strike="noStrike" cap="none" normalizeH="0" baseline="0" smtClean="0">
                          <a:ln>
                            <a:noFill/>
                          </a:ln>
                          <a:solidFill>
                            <a:srgbClr val="FF3300"/>
                          </a:solidFill>
                          <a:effectLst>
                            <a:outerShdw blurRad="38100" dist="38100" dir="2700000" algn="tl">
                              <a:srgbClr val="000000"/>
                            </a:outerShdw>
                          </a:effectLst>
                          <a:latin typeface="Verdana" pitchFamily="34"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43" name="Text Box 39"/>
          <p:cNvSpPr txBox="1">
            <a:spLocks noChangeArrowheads="1"/>
          </p:cNvSpPr>
          <p:nvPr/>
        </p:nvSpPr>
        <p:spPr bwMode="auto">
          <a:xfrm>
            <a:off x="306388" y="6111875"/>
            <a:ext cx="8837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If (8</a:t>
            </a:r>
            <a:r>
              <a:rPr lang="en-US" altLang="en-US" sz="2400" baseline="30000"/>
              <a:t>th</a:t>
            </a:r>
            <a:r>
              <a:rPr lang="en-US" altLang="en-US" sz="2400"/>
              <a:t> suitor Evaluation &lt; 625)  reject, otherwise accept</a:t>
            </a:r>
          </a:p>
        </p:txBody>
      </p:sp>
    </p:spTree>
    <p:extLst>
      <p:ext uri="{BB962C8B-B14F-4D97-AF65-F5344CB8AC3E}">
        <p14:creationId xmlns:p14="http://schemas.microsoft.com/office/powerpoint/2010/main" val="5572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34963" y="0"/>
            <a:ext cx="8229600" cy="1139825"/>
          </a:xfrm>
        </p:spPr>
        <p:txBody>
          <a:bodyPr/>
          <a:lstStyle/>
          <a:p>
            <a:r>
              <a:rPr lang="en-US" altLang="en-US"/>
              <a:t>What about the 7</a:t>
            </a:r>
            <a:r>
              <a:rPr lang="en-US" altLang="en-US" baseline="30000"/>
              <a:t>th</a:t>
            </a:r>
            <a:r>
              <a:rPr lang="en-US" altLang="en-US"/>
              <a:t> Suitor?</a:t>
            </a:r>
          </a:p>
        </p:txBody>
      </p:sp>
      <p:sp>
        <p:nvSpPr>
          <p:cNvPr id="102403" name="Rectangle 3"/>
          <p:cNvSpPr>
            <a:spLocks noGrp="1" noChangeArrowheads="1"/>
          </p:cNvSpPr>
          <p:nvPr>
            <p:ph type="body" idx="1"/>
          </p:nvPr>
        </p:nvSpPr>
        <p:spPr>
          <a:xfrm>
            <a:off x="457200" y="1011238"/>
            <a:ext cx="8229600" cy="3089275"/>
          </a:xfrm>
        </p:spPr>
        <p:txBody>
          <a:bodyPr/>
          <a:lstStyle/>
          <a:p>
            <a:pPr>
              <a:lnSpc>
                <a:spcPct val="90000"/>
              </a:lnSpc>
            </a:pPr>
            <a:r>
              <a:rPr lang="en-US" altLang="en-US" sz="2800"/>
              <a:t>Any accepted 8t</a:t>
            </a:r>
            <a:r>
              <a:rPr lang="en-US" altLang="en-US" sz="2800" baseline="30000"/>
              <a:t>h</a:t>
            </a:r>
            <a:r>
              <a:rPr lang="en-US" altLang="en-US" sz="2800"/>
              <a:t> suitor has a value between 625 and 1000. (expected value = (625+1000)/2 = 812).</a:t>
            </a:r>
          </a:p>
          <a:p>
            <a:pPr>
              <a:lnSpc>
                <a:spcPct val="90000"/>
              </a:lnSpc>
            </a:pPr>
            <a:r>
              <a:rPr lang="en-US" altLang="en-US" sz="2800"/>
              <a:t>The expected value of the 9</a:t>
            </a:r>
            <a:r>
              <a:rPr lang="en-US" altLang="en-US" sz="2800" baseline="30000"/>
              <a:t>th</a:t>
            </a:r>
            <a:r>
              <a:rPr lang="en-US" altLang="en-US" sz="2800"/>
              <a:t> suitor is 625</a:t>
            </a:r>
          </a:p>
          <a:p>
            <a:pPr>
              <a:lnSpc>
                <a:spcPct val="90000"/>
              </a:lnSpc>
            </a:pPr>
            <a:r>
              <a:rPr lang="en-US" altLang="en-US" sz="2800"/>
              <a:t>So she will reject the 8</a:t>
            </a:r>
            <a:r>
              <a:rPr lang="en-US" altLang="en-US" sz="2800" baseline="30000"/>
              <a:t>th</a:t>
            </a:r>
            <a:r>
              <a:rPr lang="en-US" altLang="en-US" sz="2800"/>
              <a:t> suitor if the evaluation function yields less than </a:t>
            </a:r>
          </a:p>
          <a:p>
            <a:pPr>
              <a:lnSpc>
                <a:spcPct val="90000"/>
              </a:lnSpc>
            </a:pPr>
            <a:r>
              <a:rPr lang="en-US" altLang="en-US" sz="2800">
                <a:solidFill>
                  <a:schemeClr val="folHlink"/>
                </a:solidFill>
              </a:rPr>
              <a:t>((375/1000)*812 + (625/1000)*625)</a:t>
            </a:r>
          </a:p>
        </p:txBody>
      </p:sp>
      <p:graphicFrame>
        <p:nvGraphicFramePr>
          <p:cNvPr id="102441" name="Group 41"/>
          <p:cNvGraphicFramePr>
            <a:graphicFrameLocks noGrp="1"/>
          </p:cNvGraphicFramePr>
          <p:nvPr/>
        </p:nvGraphicFramePr>
        <p:xfrm>
          <a:off x="261938" y="4368800"/>
          <a:ext cx="8448675" cy="1384300"/>
        </p:xfrm>
        <a:graphic>
          <a:graphicData uri="http://schemas.openxmlformats.org/drawingml/2006/table">
            <a:tbl>
              <a:tblPr/>
              <a:tblGrid>
                <a:gridCol w="844550"/>
                <a:gridCol w="846137"/>
                <a:gridCol w="844550"/>
                <a:gridCol w="844550"/>
                <a:gridCol w="846138"/>
                <a:gridCol w="842962"/>
                <a:gridCol w="844550"/>
                <a:gridCol w="844550"/>
                <a:gridCol w="846138"/>
                <a:gridCol w="844550"/>
              </a:tblGrid>
              <a:tr h="6254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1" i="0" u="none" strike="noStrike" cap="none" normalizeH="0" baseline="0" smtClean="0">
                          <a:ln>
                            <a:noFill/>
                          </a:ln>
                          <a:solidFill>
                            <a:srgbClr val="FF3300"/>
                          </a:solidFill>
                          <a:effectLst>
                            <a:outerShdw blurRad="38100" dist="38100" dir="2700000" algn="tl">
                              <a:srgbClr val="000000"/>
                            </a:outerShdw>
                          </a:effectLst>
                          <a:latin typeface="Verdana" pitchFamily="34"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39" name="Text Box 39"/>
          <p:cNvSpPr txBox="1">
            <a:spLocks noChangeArrowheads="1"/>
          </p:cNvSpPr>
          <p:nvPr/>
        </p:nvSpPr>
        <p:spPr bwMode="auto">
          <a:xfrm>
            <a:off x="306388" y="6111875"/>
            <a:ext cx="8837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If (7</a:t>
            </a:r>
            <a:r>
              <a:rPr lang="en-US" altLang="en-US" sz="2400" baseline="30000"/>
              <a:t>th</a:t>
            </a:r>
            <a:r>
              <a:rPr lang="en-US" altLang="en-US" sz="2400"/>
              <a:t> suitor Evaluation &lt; 695)  reject, otherwise accept</a:t>
            </a:r>
          </a:p>
        </p:txBody>
      </p:sp>
    </p:spTree>
    <p:extLst>
      <p:ext uri="{BB962C8B-B14F-4D97-AF65-F5344CB8AC3E}">
        <p14:creationId xmlns:p14="http://schemas.microsoft.com/office/powerpoint/2010/main" val="827262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34963" y="0"/>
            <a:ext cx="8229600" cy="1139825"/>
          </a:xfrm>
        </p:spPr>
        <p:txBody>
          <a:bodyPr/>
          <a:lstStyle/>
          <a:p>
            <a:r>
              <a:rPr lang="en-US" altLang="en-US"/>
              <a:t>What about the rest?</a:t>
            </a:r>
          </a:p>
        </p:txBody>
      </p:sp>
      <p:sp>
        <p:nvSpPr>
          <p:cNvPr id="121859" name="Rectangle 3"/>
          <p:cNvSpPr>
            <a:spLocks noGrp="1" noChangeArrowheads="1"/>
          </p:cNvSpPr>
          <p:nvPr>
            <p:ph type="body" idx="1"/>
          </p:nvPr>
        </p:nvSpPr>
        <p:spPr>
          <a:xfrm>
            <a:off x="457200" y="1011238"/>
            <a:ext cx="8229600" cy="3089275"/>
          </a:xfrm>
        </p:spPr>
        <p:txBody>
          <a:bodyPr/>
          <a:lstStyle/>
          <a:p>
            <a:pPr>
              <a:lnSpc>
                <a:spcPct val="90000"/>
              </a:lnSpc>
            </a:pPr>
            <a:r>
              <a:rPr lang="en-US" altLang="en-US" dirty="0">
                <a:solidFill>
                  <a:schemeClr val="folHlink"/>
                </a:solidFill>
              </a:rPr>
              <a:t>Phoebe uses the same technique to fill in the rest of the table</a:t>
            </a:r>
          </a:p>
          <a:p>
            <a:pPr>
              <a:lnSpc>
                <a:spcPct val="90000"/>
              </a:lnSpc>
            </a:pPr>
            <a:r>
              <a:rPr lang="en-US" altLang="en-US" dirty="0">
                <a:solidFill>
                  <a:schemeClr val="folHlink"/>
                </a:solidFill>
              </a:rPr>
              <a:t>She dumps her current boyfriend, who, at 750, is worse than the value that she can expect if she rejects him.	</a:t>
            </a:r>
          </a:p>
        </p:txBody>
      </p:sp>
      <p:graphicFrame>
        <p:nvGraphicFramePr>
          <p:cNvPr id="121899" name="Group 43"/>
          <p:cNvGraphicFramePr>
            <a:graphicFrameLocks noGrp="1"/>
          </p:cNvGraphicFramePr>
          <p:nvPr/>
        </p:nvGraphicFramePr>
        <p:xfrm>
          <a:off x="261938" y="4368800"/>
          <a:ext cx="8448675" cy="1384300"/>
        </p:xfrm>
        <a:graphic>
          <a:graphicData uri="http://schemas.openxmlformats.org/drawingml/2006/table">
            <a:tbl>
              <a:tblPr/>
              <a:tblGrid>
                <a:gridCol w="844550"/>
                <a:gridCol w="846137"/>
                <a:gridCol w="844550"/>
                <a:gridCol w="844550"/>
                <a:gridCol w="846138"/>
                <a:gridCol w="842962"/>
                <a:gridCol w="844550"/>
                <a:gridCol w="844550"/>
                <a:gridCol w="846138"/>
                <a:gridCol w="844550"/>
              </a:tblGrid>
              <a:tr h="6254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861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1895" name="Text Box 39"/>
          <p:cNvSpPr txBox="1">
            <a:spLocks noChangeArrowheads="1"/>
          </p:cNvSpPr>
          <p:nvPr/>
        </p:nvSpPr>
        <p:spPr bwMode="auto">
          <a:xfrm>
            <a:off x="306388" y="6111875"/>
            <a:ext cx="890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If (1st suitor Evaluation &lt; 850)  reject, otherwise accept</a:t>
            </a:r>
          </a:p>
        </p:txBody>
      </p:sp>
    </p:spTree>
    <p:extLst>
      <p:ext uri="{BB962C8B-B14F-4D97-AF65-F5344CB8AC3E}">
        <p14:creationId xmlns:p14="http://schemas.microsoft.com/office/powerpoint/2010/main" val="3981128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z="4000"/>
              <a:t>Problems with all these approaches?</a:t>
            </a:r>
          </a:p>
        </p:txBody>
      </p:sp>
      <p:sp>
        <p:nvSpPr>
          <p:cNvPr id="122883" name="Rectangle 3"/>
          <p:cNvSpPr>
            <a:spLocks noGrp="1" noChangeArrowheads="1"/>
          </p:cNvSpPr>
          <p:nvPr>
            <p:ph type="body" idx="1"/>
          </p:nvPr>
        </p:nvSpPr>
        <p:spPr/>
        <p:txBody>
          <a:bodyPr/>
          <a:lstStyle/>
          <a:p>
            <a:r>
              <a:rPr lang="en-US" altLang="en-US" dirty="0"/>
              <a:t>People can’t reliably rank each other.</a:t>
            </a:r>
          </a:p>
          <a:p>
            <a:pPr lvl="1"/>
            <a:r>
              <a:rPr lang="en-US" altLang="en-US" dirty="0"/>
              <a:t>Ranks can change quickly</a:t>
            </a:r>
          </a:p>
          <a:p>
            <a:pPr lvl="1"/>
            <a:r>
              <a:rPr lang="en-US" altLang="en-US" dirty="0"/>
              <a:t>Which group do we optimize for?</a:t>
            </a:r>
          </a:p>
          <a:p>
            <a:pPr lvl="1"/>
            <a:r>
              <a:rPr lang="en-US" altLang="en-US" dirty="0"/>
              <a:t>People don’t really know their own evaluation functions</a:t>
            </a:r>
          </a:p>
          <a:p>
            <a:pPr lvl="1"/>
            <a:r>
              <a:rPr lang="en-US" altLang="en-US" dirty="0"/>
              <a:t>It’s not very </a:t>
            </a:r>
            <a:r>
              <a:rPr lang="en-US" altLang="en-US" dirty="0" smtClean="0"/>
              <a:t>romantic</a:t>
            </a:r>
            <a:endParaRPr lang="en-US" altLang="en-US" dirty="0"/>
          </a:p>
        </p:txBody>
      </p:sp>
    </p:spTree>
    <p:extLst>
      <p:ext uri="{BB962C8B-B14F-4D97-AF65-F5344CB8AC3E}">
        <p14:creationId xmlns:p14="http://schemas.microsoft.com/office/powerpoint/2010/main" val="20225949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z="4000"/>
              <a:t>Fortunately there are plenty of places in which these algorithms are useful</a:t>
            </a:r>
          </a:p>
        </p:txBody>
      </p:sp>
      <p:sp>
        <p:nvSpPr>
          <p:cNvPr id="123907" name="Rectangle 3"/>
          <p:cNvSpPr>
            <a:spLocks noGrp="1" noChangeArrowheads="1"/>
          </p:cNvSpPr>
          <p:nvPr>
            <p:ph type="body" idx="1"/>
          </p:nvPr>
        </p:nvSpPr>
        <p:spPr>
          <a:xfrm>
            <a:off x="388938" y="1909763"/>
            <a:ext cx="8229600" cy="4530725"/>
          </a:xfrm>
        </p:spPr>
        <p:txBody>
          <a:bodyPr/>
          <a:lstStyle/>
          <a:p>
            <a:pPr>
              <a:lnSpc>
                <a:spcPct val="90000"/>
              </a:lnSpc>
            </a:pPr>
            <a:r>
              <a:rPr lang="en-US" altLang="en-US"/>
              <a:t>Stable Marriage</a:t>
            </a:r>
          </a:p>
          <a:p>
            <a:pPr lvl="1">
              <a:lnSpc>
                <a:spcPct val="90000"/>
              </a:lnSpc>
            </a:pPr>
            <a:r>
              <a:rPr lang="en-US" altLang="en-US"/>
              <a:t>Matching residents to hospitals</a:t>
            </a:r>
          </a:p>
          <a:p>
            <a:pPr lvl="1">
              <a:lnSpc>
                <a:spcPct val="90000"/>
              </a:lnSpc>
            </a:pPr>
            <a:r>
              <a:rPr lang="en-US" altLang="en-US"/>
              <a:t>Matching law students to judges</a:t>
            </a:r>
          </a:p>
          <a:p>
            <a:pPr>
              <a:lnSpc>
                <a:spcPct val="90000"/>
              </a:lnSpc>
            </a:pPr>
            <a:r>
              <a:rPr lang="en-US" altLang="en-US"/>
              <a:t>Dynamic Programming</a:t>
            </a:r>
          </a:p>
          <a:p>
            <a:pPr lvl="1">
              <a:lnSpc>
                <a:spcPct val="90000"/>
              </a:lnSpc>
            </a:pPr>
            <a:r>
              <a:rPr lang="en-US" altLang="en-US"/>
              <a:t>Many optimizations problems</a:t>
            </a:r>
          </a:p>
          <a:p>
            <a:pPr lvl="1">
              <a:lnSpc>
                <a:spcPct val="90000"/>
              </a:lnSpc>
            </a:pPr>
            <a:r>
              <a:rPr lang="en-US" altLang="en-US"/>
              <a:t>Many programming competition problems</a:t>
            </a:r>
          </a:p>
          <a:p>
            <a:pPr>
              <a:lnSpc>
                <a:spcPct val="90000"/>
              </a:lnSpc>
            </a:pPr>
            <a:r>
              <a:rPr lang="en-US" altLang="en-US"/>
              <a:t>Optimal stopping (37% rule)</a:t>
            </a:r>
          </a:p>
          <a:p>
            <a:pPr lvl="1">
              <a:lnSpc>
                <a:spcPct val="90000"/>
              </a:lnSpc>
            </a:pPr>
            <a:r>
              <a:rPr lang="en-US" altLang="en-US"/>
              <a:t>Finding a good restaurant			</a:t>
            </a:r>
          </a:p>
        </p:txBody>
      </p:sp>
    </p:spTree>
    <p:extLst>
      <p:ext uri="{BB962C8B-B14F-4D97-AF65-F5344CB8AC3E}">
        <p14:creationId xmlns:p14="http://schemas.microsoft.com/office/powerpoint/2010/main" val="1751805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Acknowledgements</a:t>
            </a:r>
            <a:endParaRPr lang="en-US" altLang="en-US" dirty="0"/>
          </a:p>
        </p:txBody>
      </p:sp>
      <p:sp>
        <p:nvSpPr>
          <p:cNvPr id="4099" name="Rectangle 3"/>
          <p:cNvSpPr>
            <a:spLocks noGrp="1" noChangeArrowheads="1"/>
          </p:cNvSpPr>
          <p:nvPr>
            <p:ph type="body" idx="1"/>
          </p:nvPr>
        </p:nvSpPr>
        <p:spPr/>
        <p:txBody>
          <a:bodyPr/>
          <a:lstStyle/>
          <a:p>
            <a:r>
              <a:rPr lang="en-US" altLang="en-US" sz="2800" dirty="0"/>
              <a:t>David K. Smith, Mathematical Statistics and Operational Research Department, University of Exeter.</a:t>
            </a:r>
          </a:p>
          <a:p>
            <a:r>
              <a:rPr lang="en-US" altLang="en-US" sz="2800" dirty="0"/>
              <a:t>Dan </a:t>
            </a:r>
            <a:r>
              <a:rPr lang="en-US" altLang="en-US" sz="2800" dirty="0" err="1"/>
              <a:t>Gusfield</a:t>
            </a:r>
            <a:r>
              <a:rPr lang="en-US" altLang="en-US" sz="2800" dirty="0"/>
              <a:t> and Robert W. Irving, The Stable Marriage Problem, Structure and </a:t>
            </a:r>
            <a:r>
              <a:rPr lang="en-US" altLang="en-US" sz="2800" dirty="0" smtClean="0"/>
              <a:t>Algorithms</a:t>
            </a:r>
            <a:endParaRPr lang="en-US" altLang="en-US" sz="2800" dirty="0"/>
          </a:p>
        </p:txBody>
      </p:sp>
    </p:spTree>
    <p:extLst>
      <p:ext uri="{BB962C8B-B14F-4D97-AF65-F5344CB8AC3E}">
        <p14:creationId xmlns:p14="http://schemas.microsoft.com/office/powerpoint/2010/main" val="1934011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Fair Division</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66850"/>
            <a:ext cx="5830887"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923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Restaurant Shift Workers</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5124" name="Picture 4" descr="http://www.farrellsusa.com/images/gallery/vintag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60" y="3333750"/>
            <a:ext cx="55626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495425"/>
            <a:ext cx="4770438"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002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Each Week Different Schedules</a:t>
            </a:r>
            <a:endParaRPr lang="en-US" dirty="0"/>
          </a:p>
        </p:txBody>
      </p:sp>
      <p:graphicFrame>
        <p:nvGraphicFramePr>
          <p:cNvPr id="4" name="Content Placeholder 3"/>
          <p:cNvGraphicFramePr>
            <a:graphicFrameLocks noGrp="1"/>
          </p:cNvGraphicFramePr>
          <p:nvPr>
            <p:ph idx="1"/>
          </p:nvPr>
        </p:nvGraphicFramePr>
        <p:xfrm>
          <a:off x="0" y="1589088"/>
          <a:ext cx="9056690" cy="5138735"/>
        </p:xfrm>
        <a:graphic>
          <a:graphicData uri="http://schemas.openxmlformats.org/drawingml/2006/table">
            <a:tbl>
              <a:tblPr>
                <a:tableStyleId>{5C22544A-7EE6-4342-B048-85BDC9FD1C3A}</a:tableStyleId>
              </a:tblPr>
              <a:tblGrid>
                <a:gridCol w="1293813"/>
                <a:gridCol w="1293813"/>
                <a:gridCol w="1439989"/>
                <a:gridCol w="1147636"/>
                <a:gridCol w="1293813"/>
                <a:gridCol w="1293813"/>
                <a:gridCol w="1293813"/>
              </a:tblGrid>
              <a:tr h="523826">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gridSpan="3">
                  <a:txBody>
                    <a:bodyPr/>
                    <a:lstStyle/>
                    <a:p>
                      <a:pPr algn="l" fontAlgn="b"/>
                      <a:r>
                        <a:rPr lang="en-US" sz="1800" u="none" strike="noStrike" baseline="0">
                          <a:effectLst/>
                        </a:rPr>
                        <a:t>Morning Shifts Servers</a:t>
                      </a:r>
                      <a:endParaRPr lang="en-US" sz="1800" b="0" i="0" u="none" strike="noStrike" baseline="0">
                        <a:solidFill>
                          <a:srgbClr val="000000"/>
                        </a:solidFill>
                        <a:effectLst/>
                        <a:latin typeface="Calibri"/>
                      </a:endParaRPr>
                    </a:p>
                  </a:txBody>
                  <a:tcPr marL="9525" marR="9525" marT="9526"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r>
              <a:tr h="948127">
                <a:tc>
                  <a:txBody>
                    <a:bodyPr/>
                    <a:lstStyle/>
                    <a:p>
                      <a:pPr algn="l" fontAlgn="b"/>
                      <a:r>
                        <a:rPr lang="en-US" sz="1800" u="none" strike="noStrike" baseline="0" dirty="0">
                          <a:effectLst/>
                        </a:rPr>
                        <a:t>Monday </a:t>
                      </a:r>
                      <a:endParaRPr lang="en-US" sz="1800" b="0" i="0" u="none" strike="noStrike" baseline="0" dirty="0">
                        <a:solidFill>
                          <a:srgbClr val="000000"/>
                        </a:solidFill>
                        <a:effectLst/>
                        <a:latin typeface="Calibri"/>
                      </a:endParaRPr>
                    </a:p>
                  </a:txBody>
                  <a:tcPr marL="9525" marR="9525" marT="9526" marB="0" anchor="b"/>
                </a:tc>
                <a:tc>
                  <a:txBody>
                    <a:bodyPr/>
                    <a:lstStyle/>
                    <a:p>
                      <a:pPr algn="l" fontAlgn="b"/>
                      <a:r>
                        <a:rPr lang="en-US" sz="1800" u="none" strike="noStrike" baseline="0" dirty="0">
                          <a:effectLst/>
                        </a:rPr>
                        <a:t>Tuesday</a:t>
                      </a:r>
                      <a:endParaRPr lang="en-US" sz="1800" b="0" i="0" u="none" strike="noStrike" baseline="0" dirty="0">
                        <a:solidFill>
                          <a:srgbClr val="000000"/>
                        </a:solidFill>
                        <a:effectLst/>
                        <a:latin typeface="Calibri"/>
                      </a:endParaRPr>
                    </a:p>
                  </a:txBody>
                  <a:tcPr marL="9525" marR="9525" marT="9526" marB="0" anchor="b"/>
                </a:tc>
                <a:tc>
                  <a:txBody>
                    <a:bodyPr/>
                    <a:lstStyle/>
                    <a:p>
                      <a:pPr algn="l" fontAlgn="b"/>
                      <a:r>
                        <a:rPr lang="en-US" sz="1800" u="none" strike="noStrike" baseline="0">
                          <a:effectLst/>
                        </a:rPr>
                        <a:t>Wednesday</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Thursday</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Friday</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Saturday</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Sunday</a:t>
                      </a:r>
                      <a:endParaRPr lang="en-US" sz="1800" b="0" i="0" u="none" strike="noStrike" baseline="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Julie</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Michael</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Lori</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Ann</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Mary </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r>
              <a:tr h="523826">
                <a:tc>
                  <a:txBody>
                    <a:bodyPr/>
                    <a:lstStyle/>
                    <a:p>
                      <a:pPr algn="l" fontAlgn="b"/>
                      <a:r>
                        <a:rPr lang="en-US" sz="1800" u="none" strike="noStrike" baseline="0">
                          <a:effectLst/>
                        </a:rPr>
                        <a:t>.</a:t>
                      </a:r>
                      <a:endParaRPr lang="en-US" sz="1800" b="0" i="0" u="none" strike="noStrike" baseline="0">
                        <a:solidFill>
                          <a:srgbClr val="000000"/>
                        </a:solidFill>
                        <a:effectLst/>
                        <a:latin typeface="Calibri"/>
                      </a:endParaRPr>
                    </a:p>
                  </a:txBody>
                  <a:tcPr marL="9525" marR="9525" marT="9526" marB="0" anchor="b"/>
                </a:tc>
                <a:tc>
                  <a:txBody>
                    <a:bodyPr/>
                    <a:lstStyle/>
                    <a:p>
                      <a:pPr algn="l" fontAlgn="b"/>
                      <a:r>
                        <a:rPr lang="en-US" sz="1800" u="none" strike="noStrike" baseline="0" dirty="0">
                          <a:effectLst/>
                        </a:rPr>
                        <a:t>..</a:t>
                      </a:r>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c>
                  <a:txBody>
                    <a:bodyPr/>
                    <a:lstStyle/>
                    <a:p>
                      <a:pPr algn="l" fontAlgn="b"/>
                      <a:endParaRPr lang="en-US" sz="1800" b="0" i="0" u="none" strike="noStrike" baseline="0" dirty="0">
                        <a:solidFill>
                          <a:srgbClr val="000000"/>
                        </a:solidFill>
                        <a:effectLst/>
                        <a:latin typeface="Calibri"/>
                      </a:endParaRPr>
                    </a:p>
                  </a:txBody>
                  <a:tcPr marL="9525" marR="9525" marT="9526" marB="0" anchor="b"/>
                </a:tc>
              </a:tr>
            </a:tbl>
          </a:graphicData>
        </a:graphic>
      </p:graphicFrame>
    </p:spTree>
    <p:extLst>
      <p:ext uri="{BB962C8B-B14F-4D97-AF65-F5344CB8AC3E}">
        <p14:creationId xmlns:p14="http://schemas.microsoft.com/office/powerpoint/2010/main" val="243933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Grp="1" noChangeArrowheads="1"/>
          </p:cNvSpPr>
          <p:nvPr>
            <p:ph type="body" idx="1"/>
          </p:nvPr>
        </p:nvSpPr>
        <p:spPr>
          <a:xfrm>
            <a:off x="1173163" y="609600"/>
            <a:ext cx="7772400" cy="5486400"/>
          </a:xfrm>
        </p:spPr>
        <p:txBody>
          <a:bodyPr/>
          <a:lstStyle/>
          <a:p>
            <a:r>
              <a:rPr lang="en-US" altLang="en-US" smtClean="0"/>
              <a:t>Simulation</a:t>
            </a:r>
          </a:p>
          <a:p>
            <a:r>
              <a:rPr lang="en-US" altLang="en-US" smtClean="0"/>
              <a:t>Performance Analysis</a:t>
            </a:r>
          </a:p>
          <a:p>
            <a:r>
              <a:rPr lang="en-US" altLang="en-US" smtClean="0"/>
              <a:t>Operating Systems Design</a:t>
            </a:r>
          </a:p>
          <a:p>
            <a:r>
              <a:rPr lang="en-US" altLang="en-US" smtClean="0"/>
              <a:t>Speech/Natural Language Recognition</a:t>
            </a:r>
          </a:p>
          <a:p>
            <a:r>
              <a:rPr lang="en-US" altLang="en-US" smtClean="0"/>
              <a:t>Database Design</a:t>
            </a:r>
          </a:p>
          <a:p>
            <a:r>
              <a:rPr lang="en-US" altLang="en-US" smtClean="0"/>
              <a:t>Theory of computation</a:t>
            </a:r>
          </a:p>
          <a:p>
            <a:r>
              <a:rPr lang="en-US" altLang="en-US" smtClean="0"/>
              <a:t>Virtual Reality (VR)</a:t>
            </a:r>
          </a:p>
          <a:p>
            <a:r>
              <a:rPr lang="en-US" altLang="en-US" smtClean="0"/>
              <a:t>Computer Architecture</a:t>
            </a:r>
          </a:p>
          <a:p>
            <a:r>
              <a:rPr lang="en-US" altLang="en-US" smtClean="0"/>
              <a:t>Web-based Technologies </a:t>
            </a:r>
          </a:p>
          <a:p>
            <a:r>
              <a:rPr lang="en-US" altLang="en-US" smtClean="0"/>
              <a:t>and many, many more.</a:t>
            </a:r>
          </a:p>
          <a:p>
            <a:endParaRPr lang="en-US" altLang="en-US" smtClean="0"/>
          </a:p>
          <a:p>
            <a:endParaRPr lang="en-US" altLang="en-US" smtClean="0"/>
          </a:p>
        </p:txBody>
      </p:sp>
    </p:spTree>
    <p:extLst>
      <p:ext uri="{BB962C8B-B14F-4D97-AF65-F5344CB8AC3E}">
        <p14:creationId xmlns:p14="http://schemas.microsoft.com/office/powerpoint/2010/main" val="4213655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can we automatically generate fair schedules?</a:t>
            </a:r>
            <a:endParaRPr lang="en-US" dirty="0"/>
          </a:p>
        </p:txBody>
      </p:sp>
      <p:sp>
        <p:nvSpPr>
          <p:cNvPr id="3" name="Content Placeholder 2"/>
          <p:cNvSpPr>
            <a:spLocks noGrp="1"/>
          </p:cNvSpPr>
          <p:nvPr>
            <p:ph idx="1"/>
          </p:nvPr>
        </p:nvSpPr>
        <p:spPr>
          <a:xfrm>
            <a:off x="457200" y="1600200"/>
            <a:ext cx="8610600" cy="5018088"/>
          </a:xfrm>
        </p:spPr>
        <p:txBody>
          <a:bodyPr/>
          <a:lstStyle/>
          <a:p>
            <a:pPr>
              <a:defRPr/>
            </a:pPr>
            <a:endParaRPr lang="en-US" dirty="0" smtClean="0"/>
          </a:p>
          <a:p>
            <a:pPr>
              <a:defRPr/>
            </a:pPr>
            <a:endParaRPr lang="en-US" dirty="0"/>
          </a:p>
          <a:p>
            <a:pPr>
              <a:defRPr/>
            </a:pPr>
            <a:endParaRPr lang="en-US" dirty="0" smtClean="0"/>
          </a:p>
          <a:p>
            <a:pPr>
              <a:defRPr/>
            </a:pPr>
            <a:endParaRPr lang="en-US" dirty="0"/>
          </a:p>
          <a:p>
            <a:pPr marL="0" indent="0">
              <a:buFont typeface="Wingdings" pitchFamily="2" charset="2"/>
              <a:buNone/>
              <a:defRPr/>
            </a:pPr>
            <a:endParaRPr lang="en-US" dirty="0"/>
          </a:p>
          <a:p>
            <a:pPr>
              <a:defRPr/>
            </a:pPr>
            <a:r>
              <a:rPr lang="en-US" dirty="0" smtClean="0"/>
              <a:t>Input</a:t>
            </a:r>
          </a:p>
          <a:p>
            <a:pPr lvl="1">
              <a:defRPr/>
            </a:pPr>
            <a:r>
              <a:rPr lang="en-US" dirty="0" smtClean="0"/>
              <a:t>Weekly shift requirements</a:t>
            </a:r>
          </a:p>
          <a:p>
            <a:pPr lvl="1">
              <a:defRPr/>
            </a:pPr>
            <a:r>
              <a:rPr lang="en-US" dirty="0" smtClean="0"/>
              <a:t>Worker desire to work each shift</a:t>
            </a:r>
          </a:p>
          <a:p>
            <a:pPr>
              <a:defRPr/>
            </a:pPr>
            <a:r>
              <a:rPr lang="en-US" dirty="0" smtClean="0"/>
              <a:t>Output – Fair Schedule</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643063"/>
            <a:ext cx="4433888" cy="291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272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Generating Weekly Schedules</a:t>
            </a:r>
            <a:endParaRPr lang="en-US" dirty="0"/>
          </a:p>
        </p:txBody>
      </p:sp>
      <p:sp>
        <p:nvSpPr>
          <p:cNvPr id="3" name="Content Placeholder 2"/>
          <p:cNvSpPr>
            <a:spLocks noGrp="1"/>
          </p:cNvSpPr>
          <p:nvPr>
            <p:ph idx="1"/>
          </p:nvPr>
        </p:nvSpPr>
        <p:spPr/>
        <p:txBody>
          <a:bodyPr/>
          <a:lstStyle/>
          <a:p>
            <a:pPr>
              <a:defRPr/>
            </a:pPr>
            <a:r>
              <a:rPr lang="en-US" dirty="0" smtClean="0"/>
              <a:t>Different requirements each week</a:t>
            </a:r>
          </a:p>
          <a:p>
            <a:pPr lvl="1">
              <a:defRPr/>
            </a:pPr>
            <a:r>
              <a:rPr lang="en-US" dirty="0" smtClean="0"/>
              <a:t>Historical data used to predict  number of customers</a:t>
            </a:r>
          </a:p>
          <a:p>
            <a:pPr lvl="1">
              <a:defRPr/>
            </a:pPr>
            <a:r>
              <a:rPr lang="en-US" dirty="0" smtClean="0"/>
              <a:t>Most workers were students, and their schedules often changed week to week</a:t>
            </a:r>
          </a:p>
          <a:p>
            <a:pPr lvl="1">
              <a:defRPr/>
            </a:pPr>
            <a:r>
              <a:rPr lang="en-US" dirty="0" smtClean="0"/>
              <a:t>It wouldn’t be fair to have the same schedule every week</a:t>
            </a:r>
          </a:p>
          <a:p>
            <a:pPr lvl="2">
              <a:defRPr/>
            </a:pPr>
            <a:r>
              <a:rPr lang="en-US" dirty="0" smtClean="0"/>
              <a:t>Different shifts made different salaries</a:t>
            </a:r>
            <a:endParaRPr lang="en-US" dirty="0"/>
          </a:p>
        </p:txBody>
      </p:sp>
    </p:spTree>
    <p:extLst>
      <p:ext uri="{BB962C8B-B14F-4D97-AF65-F5344CB8AC3E}">
        <p14:creationId xmlns:p14="http://schemas.microsoft.com/office/powerpoint/2010/main" val="384907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Fairness</a:t>
            </a:r>
            <a:endParaRPr lang="en-US" dirty="0"/>
          </a:p>
        </p:txBody>
      </p:sp>
      <p:sp>
        <p:nvSpPr>
          <p:cNvPr id="3" name="Content Placeholder 2"/>
          <p:cNvSpPr>
            <a:spLocks noGrp="1"/>
          </p:cNvSpPr>
          <p:nvPr>
            <p:ph idx="1"/>
          </p:nvPr>
        </p:nvSpPr>
        <p:spPr/>
        <p:txBody>
          <a:bodyPr/>
          <a:lstStyle/>
          <a:p>
            <a:pPr>
              <a:defRPr/>
            </a:pPr>
            <a:r>
              <a:rPr lang="en-US" dirty="0" smtClean="0"/>
              <a:t>Poorly defined – but perhaps we know it when we see it.</a:t>
            </a:r>
          </a:p>
          <a:p>
            <a:pPr>
              <a:defRPr/>
            </a:pPr>
            <a:r>
              <a:rPr lang="en-US" dirty="0" smtClean="0"/>
              <a:t>Multifaceted – it is rare that we can optimize for a single variable</a:t>
            </a:r>
          </a:p>
          <a:p>
            <a:pPr>
              <a:defRPr/>
            </a:pPr>
            <a:r>
              <a:rPr lang="en-US" dirty="0" smtClean="0"/>
              <a:t>It should not be confused with stability</a:t>
            </a:r>
            <a:endParaRPr lang="en-US" dirty="0"/>
          </a:p>
        </p:txBody>
      </p:sp>
    </p:spTree>
    <p:extLst>
      <p:ext uri="{BB962C8B-B14F-4D97-AF65-F5344CB8AC3E}">
        <p14:creationId xmlns:p14="http://schemas.microsoft.com/office/powerpoint/2010/main" val="1106397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Criteria for Fairness</a:t>
            </a:r>
            <a:endParaRPr lang="en-US" dirty="0"/>
          </a:p>
        </p:txBody>
      </p:sp>
      <p:sp>
        <p:nvSpPr>
          <p:cNvPr id="3" name="Content Placeholder 2"/>
          <p:cNvSpPr>
            <a:spLocks noGrp="1"/>
          </p:cNvSpPr>
          <p:nvPr>
            <p:ph idx="1"/>
          </p:nvPr>
        </p:nvSpPr>
        <p:spPr/>
        <p:txBody>
          <a:bodyPr/>
          <a:lstStyle/>
          <a:p>
            <a:pPr>
              <a:defRPr/>
            </a:pPr>
            <a:r>
              <a:rPr lang="en-US" dirty="0" smtClean="0"/>
              <a:t>Cooperating versus Spiteful </a:t>
            </a:r>
          </a:p>
          <a:p>
            <a:pPr lvl="1">
              <a:defRPr/>
            </a:pPr>
            <a:r>
              <a:rPr lang="en-US" dirty="0" smtClean="0"/>
              <a:t>Cooperating</a:t>
            </a:r>
          </a:p>
          <a:p>
            <a:pPr lvl="2">
              <a:defRPr/>
            </a:pPr>
            <a:r>
              <a:rPr lang="en-US" dirty="0" smtClean="0"/>
              <a:t>Participants want to maximize average happiness</a:t>
            </a:r>
          </a:p>
          <a:p>
            <a:pPr lvl="1">
              <a:defRPr/>
            </a:pPr>
            <a:r>
              <a:rPr lang="en-US" dirty="0" smtClean="0"/>
              <a:t>Spiteful</a:t>
            </a:r>
          </a:p>
          <a:p>
            <a:pPr lvl="2">
              <a:defRPr/>
            </a:pPr>
            <a:r>
              <a:rPr lang="en-US" dirty="0" smtClean="0"/>
              <a:t>Participants want to maximize their own happiness, and minimize the happiness of other participants.</a:t>
            </a:r>
            <a:endParaRPr lang="en-US" dirty="0"/>
          </a:p>
        </p:txBody>
      </p:sp>
    </p:spTree>
    <p:extLst>
      <p:ext uri="{BB962C8B-B14F-4D97-AF65-F5344CB8AC3E}">
        <p14:creationId xmlns:p14="http://schemas.microsoft.com/office/powerpoint/2010/main" val="3433741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Recurring versus Nonrecurring</a:t>
            </a:r>
            <a:endParaRPr lang="en-US" dirty="0"/>
          </a:p>
        </p:txBody>
      </p:sp>
      <p:sp>
        <p:nvSpPr>
          <p:cNvPr id="3" name="Content Placeholder 2"/>
          <p:cNvSpPr>
            <a:spLocks noGrp="1"/>
          </p:cNvSpPr>
          <p:nvPr>
            <p:ph idx="1"/>
          </p:nvPr>
        </p:nvSpPr>
        <p:spPr/>
        <p:txBody>
          <a:bodyPr/>
          <a:lstStyle/>
          <a:p>
            <a:pPr>
              <a:defRPr/>
            </a:pPr>
            <a:r>
              <a:rPr lang="en-US" dirty="0" err="1" smtClean="0"/>
              <a:t>Matchings</a:t>
            </a:r>
            <a:r>
              <a:rPr lang="en-US" dirty="0" smtClean="0"/>
              <a:t> are produced more than once (e.g., scheduling shift workers)</a:t>
            </a:r>
          </a:p>
          <a:p>
            <a:pPr lvl="1">
              <a:defRPr/>
            </a:pPr>
            <a:r>
              <a:rPr lang="en-US" dirty="0" smtClean="0"/>
              <a:t>Compensation for a bad matching one week can be provided with a good matching another week</a:t>
            </a:r>
          </a:p>
          <a:p>
            <a:pPr>
              <a:defRPr/>
            </a:pPr>
            <a:r>
              <a:rPr lang="en-US" dirty="0" smtClean="0"/>
              <a:t>There is just one matching (e.g., stable marriage)</a:t>
            </a:r>
          </a:p>
          <a:p>
            <a:pPr lvl="1">
              <a:defRPr/>
            </a:pPr>
            <a:r>
              <a:rPr lang="en-US" dirty="0" smtClean="0"/>
              <a:t>There is no opportunity for future compensation</a:t>
            </a:r>
            <a:endParaRPr lang="en-US" dirty="0"/>
          </a:p>
        </p:txBody>
      </p:sp>
    </p:spTree>
    <p:extLst>
      <p:ext uri="{BB962C8B-B14F-4D97-AF65-F5344CB8AC3E}">
        <p14:creationId xmlns:p14="http://schemas.microsoft.com/office/powerpoint/2010/main" val="2636258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You cut I’ll pick algorithm</a:t>
            </a:r>
            <a:endParaRPr lang="en-US" dirty="0"/>
          </a:p>
        </p:txBody>
      </p:sp>
      <p:sp>
        <p:nvSpPr>
          <p:cNvPr id="3" name="Content Placeholder 2"/>
          <p:cNvSpPr>
            <a:spLocks noGrp="1"/>
          </p:cNvSpPr>
          <p:nvPr>
            <p:ph idx="1"/>
          </p:nvPr>
        </p:nvSpPr>
        <p:spPr/>
        <p:txBody>
          <a:bodyPr/>
          <a:lstStyle/>
          <a:p>
            <a:pPr>
              <a:defRPr/>
            </a:pPr>
            <a:r>
              <a:rPr lang="en-US" dirty="0" smtClean="0"/>
              <a:t>One person cuts the cake into two portions she considers equal</a:t>
            </a:r>
          </a:p>
          <a:p>
            <a:pPr>
              <a:defRPr/>
            </a:pPr>
            <a:r>
              <a:rPr lang="en-US" dirty="0" smtClean="0"/>
              <a:t>The other person selects their preferred portion</a:t>
            </a:r>
            <a:endParaRPr lang="en-US" dirty="0"/>
          </a:p>
        </p:txBody>
      </p:sp>
      <p:pic>
        <p:nvPicPr>
          <p:cNvPr id="29700" name="Picture 2" descr="https://encrypted-tbn0.gstatic.com/images?q=tbn:ANd9GcTUctIdz9BPJcabuRq_wvZGN-kkc15wU6fW26VwP4EpvB1DUoyT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538" y="3351213"/>
            <a:ext cx="4005262"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714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Envy-free Division</a:t>
            </a:r>
            <a:endParaRPr lang="en-US" dirty="0"/>
          </a:p>
        </p:txBody>
      </p:sp>
      <p:sp>
        <p:nvSpPr>
          <p:cNvPr id="3" name="Content Placeholder 2"/>
          <p:cNvSpPr>
            <a:spLocks noGrp="1"/>
          </p:cNvSpPr>
          <p:nvPr>
            <p:ph idx="1"/>
          </p:nvPr>
        </p:nvSpPr>
        <p:spPr>
          <a:xfrm>
            <a:off x="457200" y="1306513"/>
            <a:ext cx="8229600" cy="4824412"/>
          </a:xfrm>
        </p:spPr>
        <p:txBody>
          <a:bodyPr/>
          <a:lstStyle/>
          <a:p>
            <a:pPr>
              <a:defRPr/>
            </a:pPr>
            <a:r>
              <a:rPr lang="en-US" dirty="0" smtClean="0"/>
              <a:t>A division is </a:t>
            </a:r>
            <a:r>
              <a:rPr lang="en-US" i="1" dirty="0" smtClean="0"/>
              <a:t>envy-free</a:t>
            </a:r>
            <a:r>
              <a:rPr lang="en-US" dirty="0" smtClean="0"/>
              <a:t> if no player prefers someone else’s portion to their own.</a:t>
            </a:r>
          </a:p>
          <a:p>
            <a:pPr>
              <a:defRPr/>
            </a:pPr>
            <a:r>
              <a:rPr lang="en-US" dirty="0" smtClean="0"/>
              <a:t>The “You cut I’ll pick” algorithm is envy-free</a:t>
            </a:r>
          </a:p>
          <a:p>
            <a:pPr lvl="1">
              <a:defRPr/>
            </a:pPr>
            <a:r>
              <a:rPr lang="en-US" dirty="0" smtClean="0"/>
              <a:t>The cutter believes the portions are equal, so has no preference</a:t>
            </a:r>
          </a:p>
          <a:p>
            <a:pPr lvl="1">
              <a:defRPr/>
            </a:pPr>
            <a:r>
              <a:rPr lang="en-US" dirty="0" smtClean="0"/>
              <a:t>The selector takes the portion they prefer.  If they preferred the other portion they would have taken it.</a:t>
            </a:r>
            <a:endParaRPr lang="en-US" dirty="0"/>
          </a:p>
        </p:txBody>
      </p:sp>
    </p:spTree>
    <p:extLst>
      <p:ext uri="{BB962C8B-B14F-4D97-AF65-F5344CB8AC3E}">
        <p14:creationId xmlns:p14="http://schemas.microsoft.com/office/powerpoint/2010/main" val="882058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 the algorithm fair?</a:t>
            </a:r>
            <a:endParaRPr lang="en-US" dirty="0"/>
          </a:p>
        </p:txBody>
      </p:sp>
      <p:sp>
        <p:nvSpPr>
          <p:cNvPr id="3" name="Content Placeholder 2"/>
          <p:cNvSpPr>
            <a:spLocks noGrp="1"/>
          </p:cNvSpPr>
          <p:nvPr>
            <p:ph idx="1"/>
          </p:nvPr>
        </p:nvSpPr>
        <p:spPr/>
        <p:txBody>
          <a:bodyPr/>
          <a:lstStyle/>
          <a:p>
            <a:pPr>
              <a:defRPr/>
            </a:pPr>
            <a:r>
              <a:rPr lang="en-US" dirty="0" smtClean="0"/>
              <a:t>Homogenous Cake</a:t>
            </a:r>
          </a:p>
          <a:p>
            <a:pPr lvl="1">
              <a:defRPr/>
            </a:pPr>
            <a:r>
              <a:rPr lang="en-US" dirty="0" smtClean="0"/>
              <a:t>Fair if the cutter can produce a flawless cut</a:t>
            </a:r>
          </a:p>
          <a:p>
            <a:pPr lvl="1">
              <a:defRPr/>
            </a:pPr>
            <a:r>
              <a:rPr lang="en-US" dirty="0" smtClean="0"/>
              <a:t>Without flawless cutting, the second player will have an advantage</a:t>
            </a:r>
          </a:p>
          <a:p>
            <a:pPr>
              <a:defRPr/>
            </a:pPr>
            <a:r>
              <a:rPr lang="en-US" dirty="0" smtClean="0"/>
              <a:t>Non-homogenous Cake</a:t>
            </a:r>
          </a:p>
          <a:p>
            <a:pPr lvl="1">
              <a:defRPr/>
            </a:pPr>
            <a:r>
              <a:rPr lang="en-US" dirty="0" smtClean="0"/>
              <a:t>If the value of different parts of the cake are subjective</a:t>
            </a:r>
          </a:p>
          <a:p>
            <a:pPr lvl="2">
              <a:defRPr/>
            </a:pPr>
            <a:r>
              <a:rPr lang="en-US" dirty="0" smtClean="0"/>
              <a:t>The second player is guaranteed at least 50% of the subjective value</a:t>
            </a:r>
          </a:p>
          <a:p>
            <a:pPr lvl="2">
              <a:defRPr/>
            </a:pPr>
            <a:r>
              <a:rPr lang="en-US" dirty="0" smtClean="0"/>
              <a:t>The first player is guaranteed only 50%</a:t>
            </a:r>
            <a:endParaRPr lang="en-US" dirty="0"/>
          </a:p>
        </p:txBody>
      </p:sp>
    </p:spTree>
    <p:extLst>
      <p:ext uri="{BB962C8B-B14F-4D97-AF65-F5344CB8AC3E}">
        <p14:creationId xmlns:p14="http://schemas.microsoft.com/office/powerpoint/2010/main" val="3809785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Cake Cutting Algorithms</a:t>
            </a:r>
            <a:endParaRPr lang="en-US" dirty="0"/>
          </a:p>
        </p:txBody>
      </p:sp>
      <p:sp>
        <p:nvSpPr>
          <p:cNvPr id="3" name="Content Placeholder 2"/>
          <p:cNvSpPr>
            <a:spLocks noGrp="1"/>
          </p:cNvSpPr>
          <p:nvPr>
            <p:ph idx="1"/>
          </p:nvPr>
        </p:nvSpPr>
        <p:spPr/>
        <p:txBody>
          <a:bodyPr/>
          <a:lstStyle/>
          <a:p>
            <a:pPr>
              <a:defRPr/>
            </a:pPr>
            <a:r>
              <a:rPr lang="en-US" dirty="0" smtClean="0"/>
              <a:t>These algorithms have been extended to n players</a:t>
            </a:r>
          </a:p>
          <a:p>
            <a:pPr>
              <a:defRPr/>
            </a:pPr>
            <a:r>
              <a:rPr lang="en-US" dirty="0" smtClean="0"/>
              <a:t>They generate envy-free results</a:t>
            </a:r>
          </a:p>
          <a:p>
            <a:pPr>
              <a:defRPr/>
            </a:pPr>
            <a:r>
              <a:rPr lang="en-US" dirty="0" smtClean="0"/>
              <a:t>They do not take advantage of subjective value</a:t>
            </a:r>
            <a:endParaRPr lang="en-US" dirty="0"/>
          </a:p>
        </p:txBody>
      </p:sp>
    </p:spTree>
    <p:extLst>
      <p:ext uri="{BB962C8B-B14F-4D97-AF65-F5344CB8AC3E}">
        <p14:creationId xmlns:p14="http://schemas.microsoft.com/office/powerpoint/2010/main" val="2219440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Super-fair divisions</a:t>
            </a:r>
            <a:endParaRPr lang="en-US" dirty="0"/>
          </a:p>
        </p:txBody>
      </p:sp>
      <p:sp>
        <p:nvSpPr>
          <p:cNvPr id="3" name="Content Placeholder 2"/>
          <p:cNvSpPr>
            <a:spLocks noGrp="1"/>
          </p:cNvSpPr>
          <p:nvPr>
            <p:ph idx="1"/>
          </p:nvPr>
        </p:nvSpPr>
        <p:spPr/>
        <p:txBody>
          <a:bodyPr/>
          <a:lstStyle/>
          <a:p>
            <a:pPr>
              <a:defRPr/>
            </a:pPr>
            <a:r>
              <a:rPr lang="en-US" dirty="0" smtClean="0"/>
              <a:t>All participants receive the expected value of their share and often more</a:t>
            </a:r>
          </a:p>
          <a:p>
            <a:pPr>
              <a:defRPr/>
            </a:pPr>
            <a:r>
              <a:rPr lang="en-US" dirty="0" smtClean="0"/>
              <a:t>Exploits differences in the values different players place on components of the partitioned resource</a:t>
            </a:r>
          </a:p>
          <a:p>
            <a:pPr>
              <a:defRPr/>
            </a:pPr>
            <a:endParaRPr lang="en-US" dirty="0"/>
          </a:p>
        </p:txBody>
      </p:sp>
    </p:spTree>
    <p:extLst>
      <p:ext uri="{BB962C8B-B14F-4D97-AF65-F5344CB8AC3E}">
        <p14:creationId xmlns:p14="http://schemas.microsoft.com/office/powerpoint/2010/main" val="112801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altLang="en-US" smtClean="0"/>
              <a:t>What do these subfields have in common?</a:t>
            </a:r>
          </a:p>
        </p:txBody>
      </p:sp>
      <p:sp>
        <p:nvSpPr>
          <p:cNvPr id="9219" name="Rectangle 1027"/>
          <p:cNvSpPr>
            <a:spLocks noGrp="1" noChangeArrowheads="1"/>
          </p:cNvSpPr>
          <p:nvPr>
            <p:ph type="body" idx="1"/>
          </p:nvPr>
        </p:nvSpPr>
        <p:spPr/>
        <p:txBody>
          <a:bodyPr/>
          <a:lstStyle/>
          <a:p>
            <a:r>
              <a:rPr lang="en-US" altLang="en-US" smtClean="0"/>
              <a:t>Programming is central to almost every one of these subfields.</a:t>
            </a:r>
          </a:p>
        </p:txBody>
      </p:sp>
    </p:spTree>
    <p:extLst>
      <p:ext uri="{BB962C8B-B14F-4D97-AF65-F5344CB8AC3E}">
        <p14:creationId xmlns:p14="http://schemas.microsoft.com/office/powerpoint/2010/main" val="19556563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Fair Division of Multiple Items</a:t>
            </a:r>
            <a:endParaRPr lang="en-US" dirty="0"/>
          </a:p>
        </p:txBody>
      </p:sp>
      <p:sp>
        <p:nvSpPr>
          <p:cNvPr id="3" name="Content Placeholder 2"/>
          <p:cNvSpPr>
            <a:spLocks noGrp="1"/>
          </p:cNvSpPr>
          <p:nvPr>
            <p:ph idx="1"/>
          </p:nvPr>
        </p:nvSpPr>
        <p:spPr/>
        <p:txBody>
          <a:bodyPr/>
          <a:lstStyle/>
          <a:p>
            <a:pPr>
              <a:defRPr/>
            </a:pPr>
            <a:r>
              <a:rPr lang="en-US" dirty="0" smtClean="0"/>
              <a:t>Divide a set of items that are in dispute</a:t>
            </a:r>
          </a:p>
          <a:p>
            <a:pPr lvl="1">
              <a:defRPr/>
            </a:pPr>
            <a:r>
              <a:rPr lang="en-US" dirty="0" smtClean="0"/>
              <a:t>Divorce settlements</a:t>
            </a:r>
          </a:p>
          <a:p>
            <a:pPr lvl="1">
              <a:defRPr/>
            </a:pPr>
            <a:r>
              <a:rPr lang="en-US" dirty="0" smtClean="0"/>
              <a:t>Estate settlements</a:t>
            </a:r>
          </a:p>
          <a:p>
            <a:pPr>
              <a:defRPr/>
            </a:pPr>
            <a:endParaRPr lang="en-US" dirty="0"/>
          </a:p>
        </p:txBody>
      </p:sp>
    </p:spTree>
    <p:extLst>
      <p:ext uri="{BB962C8B-B14F-4D97-AF65-F5344CB8AC3E}">
        <p14:creationId xmlns:p14="http://schemas.microsoft.com/office/powerpoint/2010/main" val="3380770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Adjusted Winner</a:t>
            </a:r>
            <a:endParaRPr lang="en-US" dirty="0"/>
          </a:p>
        </p:txBody>
      </p:sp>
      <p:sp>
        <p:nvSpPr>
          <p:cNvPr id="3" name="Content Placeholder 2"/>
          <p:cNvSpPr>
            <a:spLocks noGrp="1"/>
          </p:cNvSpPr>
          <p:nvPr>
            <p:ph idx="1"/>
          </p:nvPr>
        </p:nvSpPr>
        <p:spPr/>
        <p:txBody>
          <a:bodyPr/>
          <a:lstStyle/>
          <a:p>
            <a:pPr>
              <a:defRPr/>
            </a:pPr>
            <a:r>
              <a:rPr lang="en-US" dirty="0" smtClean="0"/>
              <a:t>Each player assigns a number of points to each item in dispute.  The total points assigned should be 100.</a:t>
            </a:r>
          </a:p>
          <a:p>
            <a:pPr>
              <a:defRPr/>
            </a:pPr>
            <a:r>
              <a:rPr lang="en-US" dirty="0" smtClean="0"/>
              <a:t>The player with the larger point assignment wins each item in dispute.</a:t>
            </a:r>
          </a:p>
          <a:p>
            <a:pPr>
              <a:defRPr/>
            </a:pPr>
            <a:r>
              <a:rPr lang="en-US" dirty="0" smtClean="0"/>
              <a:t>Ties are awarded to the player with fewer points </a:t>
            </a:r>
          </a:p>
        </p:txBody>
      </p:sp>
    </p:spTree>
    <p:extLst>
      <p:ext uri="{BB962C8B-B14F-4D97-AF65-F5344CB8AC3E}">
        <p14:creationId xmlns:p14="http://schemas.microsoft.com/office/powerpoint/2010/main" val="543425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Adjusted Winner (continued)</a:t>
            </a:r>
            <a:endParaRPr lang="en-US" dirty="0"/>
          </a:p>
        </p:txBody>
      </p:sp>
      <p:sp>
        <p:nvSpPr>
          <p:cNvPr id="3" name="Content Placeholder 2"/>
          <p:cNvSpPr>
            <a:spLocks noGrp="1"/>
          </p:cNvSpPr>
          <p:nvPr>
            <p:ph idx="1"/>
          </p:nvPr>
        </p:nvSpPr>
        <p:spPr/>
        <p:txBody>
          <a:bodyPr/>
          <a:lstStyle/>
          <a:p>
            <a:pPr>
              <a:defRPr/>
            </a:pPr>
            <a:r>
              <a:rPr lang="en-US" sz="2800" dirty="0" smtClean="0"/>
              <a:t>Transfer items initially awarded to the player with more points to the player with fewer points until the player with fewer points catches up.</a:t>
            </a:r>
          </a:p>
          <a:p>
            <a:pPr>
              <a:defRPr/>
            </a:pPr>
            <a:r>
              <a:rPr lang="en-US" sz="2800" dirty="0" smtClean="0"/>
              <a:t>The item transferred is the item for which </a:t>
            </a:r>
            <a:r>
              <a:rPr lang="en-US" sz="2800" dirty="0" err="1" smtClean="0"/>
              <a:t>winnersBid</a:t>
            </a:r>
            <a:r>
              <a:rPr lang="en-US" sz="2800" dirty="0" smtClean="0"/>
              <a:t>/</a:t>
            </a:r>
            <a:r>
              <a:rPr lang="en-US" sz="2800" dirty="0" err="1" smtClean="0"/>
              <a:t>losersBid</a:t>
            </a:r>
            <a:r>
              <a:rPr lang="en-US" sz="2800" dirty="0" smtClean="0"/>
              <a:t> is smallest.</a:t>
            </a:r>
          </a:p>
          <a:p>
            <a:pPr>
              <a:defRPr/>
            </a:pPr>
            <a:r>
              <a:rPr lang="en-US" sz="2800" dirty="0" smtClean="0"/>
              <a:t>When transferring an item would cause the player with fewer points to surpass the player with more points, split the item.</a:t>
            </a:r>
            <a:endParaRPr lang="en-US" sz="2800" dirty="0"/>
          </a:p>
        </p:txBody>
      </p:sp>
    </p:spTree>
    <p:extLst>
      <p:ext uri="{BB962C8B-B14F-4D97-AF65-F5344CB8AC3E}">
        <p14:creationId xmlns:p14="http://schemas.microsoft.com/office/powerpoint/2010/main" val="579047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Properties of AW</a:t>
            </a:r>
            <a:endParaRPr lang="en-US" dirty="0"/>
          </a:p>
        </p:txBody>
      </p:sp>
      <p:sp>
        <p:nvSpPr>
          <p:cNvPr id="3" name="Content Placeholder 2"/>
          <p:cNvSpPr>
            <a:spLocks noGrp="1"/>
          </p:cNvSpPr>
          <p:nvPr>
            <p:ph idx="1"/>
          </p:nvPr>
        </p:nvSpPr>
        <p:spPr/>
        <p:txBody>
          <a:bodyPr/>
          <a:lstStyle/>
          <a:p>
            <a:pPr>
              <a:defRPr/>
            </a:pPr>
            <a:r>
              <a:rPr lang="en-US" dirty="0" smtClean="0"/>
              <a:t>Envy-free</a:t>
            </a:r>
          </a:p>
          <a:p>
            <a:pPr>
              <a:defRPr/>
            </a:pPr>
            <a:r>
              <a:rPr lang="en-US" dirty="0" smtClean="0"/>
              <a:t>Equitable – Both players believe they have received the same amount of their valuation</a:t>
            </a:r>
          </a:p>
          <a:p>
            <a:pPr>
              <a:defRPr/>
            </a:pPr>
            <a:r>
              <a:rPr lang="en-US" dirty="0" smtClean="0"/>
              <a:t>Efficient – There is no allocation that is strictly better for one player and as good for the other.</a:t>
            </a:r>
            <a:endParaRPr lang="en-US" dirty="0"/>
          </a:p>
        </p:txBody>
      </p:sp>
    </p:spTree>
    <p:extLst>
      <p:ext uri="{BB962C8B-B14F-4D97-AF65-F5344CB8AC3E}">
        <p14:creationId xmlns:p14="http://schemas.microsoft.com/office/powerpoint/2010/main" val="882969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AW Example</a:t>
            </a:r>
            <a:br>
              <a:rPr lang="en-US" dirty="0" smtClean="0"/>
            </a:br>
            <a:r>
              <a:rPr lang="en-US" sz="2400" dirty="0" smtClean="0"/>
              <a:t>(from </a:t>
            </a:r>
            <a:r>
              <a:rPr lang="en-US" sz="2400" dirty="0" smtClean="0">
                <a:hlinkClick r:id="rId2"/>
              </a:rPr>
              <a:t>http://www.nyu.edu/projects/adjustedwinner/</a:t>
            </a:r>
            <a:r>
              <a:rPr lang="en-US" sz="2400" dirty="0" smtClean="0"/>
              <a:t>)</a:t>
            </a:r>
            <a:endParaRPr lang="en-US" sz="2400" dirty="0"/>
          </a:p>
        </p:txBody>
      </p:sp>
      <p:graphicFrame>
        <p:nvGraphicFramePr>
          <p:cNvPr id="5" name="Content Placeholder 4"/>
          <p:cNvGraphicFramePr>
            <a:graphicFrameLocks noGrp="1"/>
          </p:cNvGraphicFramePr>
          <p:nvPr>
            <p:ph idx="1"/>
          </p:nvPr>
        </p:nvGraphicFramePr>
        <p:xfrm>
          <a:off x="1905000" y="1730375"/>
          <a:ext cx="5176838" cy="2844800"/>
        </p:xfrm>
        <a:graphic>
          <a:graphicData uri="http://schemas.openxmlformats.org/drawingml/2006/table">
            <a:tbl>
              <a:tblPr>
                <a:tableStyleId>{5C22544A-7EE6-4342-B048-85BDC9FD1C3A}</a:tableStyleId>
              </a:tblPr>
              <a:tblGrid>
                <a:gridCol w="3236134"/>
                <a:gridCol w="970352"/>
                <a:gridCol w="970352"/>
              </a:tblGrid>
              <a:tr h="406400">
                <a:tc>
                  <a:txBody>
                    <a:bodyPr/>
                    <a:lstStyle/>
                    <a:p>
                      <a:pPr algn="l" fontAlgn="ctr"/>
                      <a:r>
                        <a:rPr lang="en-US" sz="2400" u="none" strike="noStrike" baseline="0">
                          <a:effectLst/>
                        </a:rPr>
                        <a:t>Item</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Carol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Bob</a:t>
                      </a:r>
                      <a:endParaRPr lang="en-US" sz="2400" b="1"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Retirement Account</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50</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40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Home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20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30</a:t>
                      </a:r>
                      <a:endParaRPr lang="en-US" sz="2400" b="0" i="0" u="sng"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Summer Cottage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15</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Investments</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Other</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5</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10</a:t>
                      </a:r>
                      <a:endParaRPr lang="en-US" sz="2400" b="0" i="0" u="sng"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Total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100</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dirty="0">
                          <a:effectLst/>
                        </a:rPr>
                        <a:t>100</a:t>
                      </a:r>
                      <a:endParaRPr lang="en-US" sz="2400" b="1" i="0" u="none" strike="noStrike" baseline="0" dirty="0">
                        <a:solidFill>
                          <a:srgbClr val="000000"/>
                        </a:solidFill>
                        <a:effectLst/>
                        <a:latin typeface="Verdana"/>
                      </a:endParaRPr>
                    </a:p>
                  </a:txBody>
                  <a:tcPr marL="9526" marR="9526" marT="9524" marB="0" anchor="ctr"/>
                </a:tc>
              </a:tr>
            </a:tbl>
          </a:graphicData>
        </a:graphic>
      </p:graphicFrame>
      <p:sp>
        <p:nvSpPr>
          <p:cNvPr id="38949" name="TextBox 5"/>
          <p:cNvSpPr txBox="1">
            <a:spLocks noChangeArrowheads="1"/>
          </p:cNvSpPr>
          <p:nvPr/>
        </p:nvSpPr>
        <p:spPr bwMode="auto">
          <a:xfrm>
            <a:off x="1109663" y="5486400"/>
            <a:ext cx="3870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800" dirty="0"/>
              <a:t>Carol:   50+15 = 65</a:t>
            </a:r>
          </a:p>
          <a:p>
            <a:r>
              <a:rPr lang="en-US" altLang="en-US" sz="2800" dirty="0"/>
              <a:t>Bob: 30 + 10 = 40</a:t>
            </a:r>
          </a:p>
        </p:txBody>
      </p:sp>
    </p:spTree>
    <p:extLst>
      <p:ext uri="{BB962C8B-B14F-4D97-AF65-F5344CB8AC3E}">
        <p14:creationId xmlns:p14="http://schemas.microsoft.com/office/powerpoint/2010/main" val="2389004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Bob gets the ties</a:t>
            </a:r>
            <a:br>
              <a:rPr lang="en-US" dirty="0" smtClean="0"/>
            </a:br>
            <a:r>
              <a:rPr lang="en-US" sz="2400" dirty="0" smtClean="0"/>
              <a:t>(from </a:t>
            </a:r>
            <a:r>
              <a:rPr lang="en-US" sz="2400" dirty="0" smtClean="0">
                <a:hlinkClick r:id="rId2"/>
              </a:rPr>
              <a:t>http://www.nyu.edu/projects/adjustedwinner/</a:t>
            </a:r>
            <a:r>
              <a:rPr lang="en-US" sz="2400" dirty="0" smtClean="0"/>
              <a:t>)</a:t>
            </a:r>
            <a:endParaRPr lang="en-US" sz="2400" dirty="0"/>
          </a:p>
        </p:txBody>
      </p:sp>
      <p:graphicFrame>
        <p:nvGraphicFramePr>
          <p:cNvPr id="5" name="Content Placeholder 4"/>
          <p:cNvGraphicFramePr>
            <a:graphicFrameLocks noGrp="1"/>
          </p:cNvGraphicFramePr>
          <p:nvPr>
            <p:ph idx="1"/>
          </p:nvPr>
        </p:nvGraphicFramePr>
        <p:xfrm>
          <a:off x="1905000" y="1730375"/>
          <a:ext cx="5176838" cy="2844800"/>
        </p:xfrm>
        <a:graphic>
          <a:graphicData uri="http://schemas.openxmlformats.org/drawingml/2006/table">
            <a:tbl>
              <a:tblPr>
                <a:tableStyleId>{5C22544A-7EE6-4342-B048-85BDC9FD1C3A}</a:tableStyleId>
              </a:tblPr>
              <a:tblGrid>
                <a:gridCol w="3236134"/>
                <a:gridCol w="970352"/>
                <a:gridCol w="970352"/>
              </a:tblGrid>
              <a:tr h="406400">
                <a:tc>
                  <a:txBody>
                    <a:bodyPr/>
                    <a:lstStyle/>
                    <a:p>
                      <a:pPr algn="l" fontAlgn="ctr"/>
                      <a:r>
                        <a:rPr lang="en-US" sz="2400" u="none" strike="noStrike" baseline="0">
                          <a:effectLst/>
                        </a:rPr>
                        <a:t>Item</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Carol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Bob</a:t>
                      </a:r>
                      <a:endParaRPr lang="en-US" sz="2400" b="1"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Retirement Account</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50</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40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Home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20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30</a:t>
                      </a:r>
                      <a:endParaRPr lang="en-US" sz="2400" b="0" i="0" u="sng"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Summer Cottage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15</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Investments</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Other</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5</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10</a:t>
                      </a:r>
                      <a:endParaRPr lang="en-US" sz="2400" b="0" i="0" u="sng"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Total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100</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dirty="0">
                          <a:effectLst/>
                        </a:rPr>
                        <a:t>100</a:t>
                      </a:r>
                      <a:endParaRPr lang="en-US" sz="2400" b="1" i="0" u="none" strike="noStrike" baseline="0" dirty="0">
                        <a:solidFill>
                          <a:srgbClr val="000000"/>
                        </a:solidFill>
                        <a:effectLst/>
                        <a:latin typeface="Verdana"/>
                      </a:endParaRPr>
                    </a:p>
                  </a:txBody>
                  <a:tcPr marL="9526" marR="9526" marT="9524" marB="0" anchor="ctr"/>
                </a:tc>
              </a:tr>
            </a:tbl>
          </a:graphicData>
        </a:graphic>
      </p:graphicFrame>
      <p:sp>
        <p:nvSpPr>
          <p:cNvPr id="39973" name="TextBox 5"/>
          <p:cNvSpPr txBox="1">
            <a:spLocks noChangeArrowheads="1"/>
          </p:cNvSpPr>
          <p:nvPr/>
        </p:nvSpPr>
        <p:spPr bwMode="auto">
          <a:xfrm>
            <a:off x="1109663" y="5486400"/>
            <a:ext cx="4625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800"/>
              <a:t>Carol:   50+15 = 65</a:t>
            </a:r>
          </a:p>
          <a:p>
            <a:r>
              <a:rPr lang="en-US" altLang="en-US" sz="2800"/>
              <a:t>Bob: 30 + 10  + 10= 50</a:t>
            </a:r>
          </a:p>
        </p:txBody>
      </p:sp>
    </p:spTree>
    <p:extLst>
      <p:ext uri="{BB962C8B-B14F-4D97-AF65-F5344CB8AC3E}">
        <p14:creationId xmlns:p14="http://schemas.microsoft.com/office/powerpoint/2010/main" val="3175054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Bob can’t have all the RA</a:t>
            </a:r>
            <a:br>
              <a:rPr lang="en-US" dirty="0" smtClean="0"/>
            </a:br>
            <a:r>
              <a:rPr lang="en-US" sz="2400" dirty="0" smtClean="0"/>
              <a:t>(from </a:t>
            </a:r>
            <a:r>
              <a:rPr lang="en-US" sz="2400" dirty="0" smtClean="0">
                <a:hlinkClick r:id="rId2"/>
              </a:rPr>
              <a:t>http://www.nyu.edu/projects/adjustedwinner/</a:t>
            </a:r>
            <a:r>
              <a:rPr lang="en-US" sz="2400" dirty="0" smtClean="0"/>
              <a:t>)</a:t>
            </a:r>
            <a:endParaRPr lang="en-US" sz="2400" dirty="0"/>
          </a:p>
        </p:txBody>
      </p:sp>
      <p:graphicFrame>
        <p:nvGraphicFramePr>
          <p:cNvPr id="5" name="Content Placeholder 4"/>
          <p:cNvGraphicFramePr>
            <a:graphicFrameLocks noGrp="1"/>
          </p:cNvGraphicFramePr>
          <p:nvPr>
            <p:ph idx="1"/>
          </p:nvPr>
        </p:nvGraphicFramePr>
        <p:xfrm>
          <a:off x="1905000" y="1730375"/>
          <a:ext cx="6357938" cy="2844800"/>
        </p:xfrm>
        <a:graphic>
          <a:graphicData uri="http://schemas.openxmlformats.org/drawingml/2006/table">
            <a:tbl>
              <a:tblPr>
                <a:tableStyleId>{5C22544A-7EE6-4342-B048-85BDC9FD1C3A}</a:tableStyleId>
              </a:tblPr>
              <a:tblGrid>
                <a:gridCol w="3347080"/>
                <a:gridCol w="1003619"/>
                <a:gridCol w="951210"/>
                <a:gridCol w="1056029"/>
              </a:tblGrid>
              <a:tr h="406400">
                <a:tc>
                  <a:txBody>
                    <a:bodyPr/>
                    <a:lstStyle/>
                    <a:p>
                      <a:pPr algn="l" fontAlgn="ctr"/>
                      <a:r>
                        <a:rPr lang="en-US" sz="2400" u="none" strike="noStrike" baseline="0" dirty="0">
                          <a:effectLst/>
                        </a:rPr>
                        <a:t>Item</a:t>
                      </a:r>
                      <a:endParaRPr lang="en-US" sz="2400" b="1" i="0" u="none" strike="noStrike" baseline="0" dirty="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Carol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Bob</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endParaRPr lang="en-US" sz="2400" b="1" i="0" u="none" strike="noStrike" baseline="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Retirement Account</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dirty="0">
                          <a:effectLst/>
                        </a:rPr>
                        <a:t>50</a:t>
                      </a:r>
                      <a:endParaRPr lang="en-US" sz="2400" b="0" i="0" u="sng" strike="noStrike" baseline="0" dirty="0">
                        <a:solidFill>
                          <a:srgbClr val="000000"/>
                        </a:solidFill>
                        <a:effectLst/>
                        <a:latin typeface="Verdana"/>
                      </a:endParaRPr>
                    </a:p>
                  </a:txBody>
                  <a:tcPr marL="9526" marR="9526" marT="9524" marB="0" anchor="ctr"/>
                </a:tc>
                <a:tc>
                  <a:txBody>
                    <a:bodyPr/>
                    <a:lstStyle/>
                    <a:p>
                      <a:pPr algn="ctr" fontAlgn="ctr"/>
                      <a:r>
                        <a:rPr lang="en-US" sz="2400" u="none" strike="noStrike" baseline="0" dirty="0" smtClean="0">
                          <a:effectLst/>
                        </a:rPr>
                        <a:t>40     </a:t>
                      </a:r>
                      <a:endParaRPr lang="en-US" sz="2400" b="0" i="0" u="none" strike="noStrike" baseline="0" dirty="0">
                        <a:solidFill>
                          <a:srgbClr val="000000"/>
                        </a:solidFill>
                        <a:effectLst/>
                        <a:latin typeface="Verdana"/>
                      </a:endParaRPr>
                    </a:p>
                  </a:txBody>
                  <a:tcPr marL="9526" marR="9526" marT="9524" marB="0" anchor="ctr"/>
                </a:tc>
                <a:tc>
                  <a:txBody>
                    <a:bodyPr/>
                    <a:lstStyle/>
                    <a:p>
                      <a:pPr algn="ctr" fontAlgn="ctr"/>
                      <a:r>
                        <a:rPr lang="en-US" sz="2400" b="0" i="0" u="none" strike="noStrike" baseline="0" dirty="0" smtClean="0">
                          <a:solidFill>
                            <a:srgbClr val="000000"/>
                          </a:solidFill>
                          <a:effectLst/>
                          <a:latin typeface="Verdana"/>
                        </a:rPr>
                        <a:t>1.25</a:t>
                      </a:r>
                      <a:endParaRPr lang="en-US" sz="2400" b="0" i="0" u="none" strike="noStrike" baseline="0" dirty="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Home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20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30</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endParaRPr lang="en-US" sz="2400" b="0" i="0" u="sng" strike="noStrike" baseline="0" dirty="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Summer Cottage</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15</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b="0" i="0" u="none" strike="noStrike" baseline="0" dirty="0" smtClean="0">
                          <a:solidFill>
                            <a:srgbClr val="000000"/>
                          </a:solidFill>
                          <a:effectLst/>
                          <a:latin typeface="Verdana"/>
                        </a:rPr>
                        <a:t>1.5</a:t>
                      </a:r>
                      <a:endParaRPr lang="en-US" sz="2400" b="0" i="0" u="none" strike="noStrike" baseline="0" dirty="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Investments</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dirty="0">
                          <a:effectLst/>
                        </a:rPr>
                        <a:t>10</a:t>
                      </a:r>
                      <a:endParaRPr lang="en-US" sz="2400" b="0" i="0" u="none" strike="noStrike" baseline="0" dirty="0">
                        <a:solidFill>
                          <a:srgbClr val="000000"/>
                        </a:solidFill>
                        <a:effectLst/>
                        <a:latin typeface="Verdana"/>
                      </a:endParaRPr>
                    </a:p>
                  </a:txBody>
                  <a:tcPr marL="9526" marR="9526" marT="9524" marB="0" anchor="ctr"/>
                </a:tc>
                <a:tc>
                  <a:txBody>
                    <a:bodyPr/>
                    <a:lstStyle/>
                    <a:p>
                      <a:pPr algn="ctr" fontAlgn="ctr"/>
                      <a:endParaRPr lang="en-US" sz="2400" b="0" i="0" u="none" strike="noStrike" baseline="0" dirty="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Other</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5</a:t>
                      </a:r>
                      <a:endParaRPr lang="en-US" sz="2400" b="0" i="0" u="none" strike="noStrike" baseline="0">
                        <a:solidFill>
                          <a:srgbClr val="000000"/>
                        </a:solidFill>
                        <a:effectLst/>
                        <a:latin typeface="Verdana"/>
                      </a:endParaRPr>
                    </a:p>
                  </a:txBody>
                  <a:tcPr marL="9526" marR="9526" marT="9524" marB="0" anchor="ctr"/>
                </a:tc>
                <a:tc>
                  <a:txBody>
                    <a:bodyPr/>
                    <a:lstStyle/>
                    <a:p>
                      <a:pPr algn="ctr" fontAlgn="ctr"/>
                      <a:r>
                        <a:rPr lang="en-US" sz="2400" u="sng" strike="noStrike" baseline="0">
                          <a:effectLst/>
                        </a:rPr>
                        <a:t>10</a:t>
                      </a:r>
                      <a:endParaRPr lang="en-US" sz="2400" b="0" i="0" u="sng" strike="noStrike" baseline="0">
                        <a:solidFill>
                          <a:srgbClr val="000000"/>
                        </a:solidFill>
                        <a:effectLst/>
                        <a:latin typeface="Verdana"/>
                      </a:endParaRPr>
                    </a:p>
                  </a:txBody>
                  <a:tcPr marL="9526" marR="9526" marT="9524" marB="0" anchor="ctr"/>
                </a:tc>
                <a:tc>
                  <a:txBody>
                    <a:bodyPr/>
                    <a:lstStyle/>
                    <a:p>
                      <a:pPr algn="ctr" fontAlgn="ctr"/>
                      <a:endParaRPr lang="en-US" sz="2400" b="0" i="0" u="sng" strike="noStrike" baseline="0" dirty="0">
                        <a:solidFill>
                          <a:srgbClr val="000000"/>
                        </a:solidFill>
                        <a:effectLst/>
                        <a:latin typeface="Verdana"/>
                      </a:endParaRPr>
                    </a:p>
                  </a:txBody>
                  <a:tcPr marL="9526" marR="9526" marT="9524" marB="0" anchor="ctr"/>
                </a:tc>
              </a:tr>
              <a:tr h="406400">
                <a:tc>
                  <a:txBody>
                    <a:bodyPr/>
                    <a:lstStyle/>
                    <a:p>
                      <a:pPr algn="l" fontAlgn="ctr"/>
                      <a:r>
                        <a:rPr lang="en-US" sz="2400" u="none" strike="noStrike" baseline="0">
                          <a:effectLst/>
                        </a:rPr>
                        <a:t>Total</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a:effectLst/>
                        </a:rPr>
                        <a:t>100</a:t>
                      </a:r>
                      <a:endParaRPr lang="en-US" sz="2400" b="1" i="0" u="none" strike="noStrike" baseline="0">
                        <a:solidFill>
                          <a:srgbClr val="000000"/>
                        </a:solidFill>
                        <a:effectLst/>
                        <a:latin typeface="Verdana"/>
                      </a:endParaRPr>
                    </a:p>
                  </a:txBody>
                  <a:tcPr marL="9526" marR="9526" marT="9524" marB="0" anchor="ctr"/>
                </a:tc>
                <a:tc>
                  <a:txBody>
                    <a:bodyPr/>
                    <a:lstStyle/>
                    <a:p>
                      <a:pPr algn="ctr" fontAlgn="ctr"/>
                      <a:r>
                        <a:rPr lang="en-US" sz="2400" u="none" strike="noStrike" baseline="0" dirty="0">
                          <a:effectLst/>
                        </a:rPr>
                        <a:t>100</a:t>
                      </a:r>
                      <a:endParaRPr lang="en-US" sz="2400" b="1" i="0" u="none" strike="noStrike" baseline="0" dirty="0">
                        <a:solidFill>
                          <a:srgbClr val="000000"/>
                        </a:solidFill>
                        <a:effectLst/>
                        <a:latin typeface="Verdana"/>
                      </a:endParaRPr>
                    </a:p>
                  </a:txBody>
                  <a:tcPr marL="9526" marR="9526" marT="9524" marB="0" anchor="ctr"/>
                </a:tc>
                <a:tc>
                  <a:txBody>
                    <a:bodyPr/>
                    <a:lstStyle/>
                    <a:p>
                      <a:pPr algn="ctr" fontAlgn="ctr"/>
                      <a:endParaRPr lang="en-US" sz="2400" b="1" i="0" u="none" strike="noStrike" baseline="0" dirty="0">
                        <a:solidFill>
                          <a:srgbClr val="000000"/>
                        </a:solidFill>
                        <a:effectLst/>
                        <a:latin typeface="Verdana"/>
                      </a:endParaRPr>
                    </a:p>
                  </a:txBody>
                  <a:tcPr marL="9526" marR="9526" marT="9524" marB="0" anchor="ctr"/>
                </a:tc>
              </a:tr>
            </a:tbl>
          </a:graphicData>
        </a:graphic>
      </p:graphicFrame>
      <p:sp>
        <p:nvSpPr>
          <p:cNvPr id="41005" name="TextBox 5"/>
          <p:cNvSpPr txBox="1">
            <a:spLocks noChangeArrowheads="1"/>
          </p:cNvSpPr>
          <p:nvPr/>
        </p:nvSpPr>
        <p:spPr bwMode="auto">
          <a:xfrm>
            <a:off x="1109663" y="5376863"/>
            <a:ext cx="57546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800"/>
              <a:t>Carol:   15 = 15</a:t>
            </a:r>
          </a:p>
          <a:p>
            <a:r>
              <a:rPr lang="en-US" altLang="en-US" sz="2800"/>
              <a:t>Bob: 30 + 10  + 10 + 40 = 90</a:t>
            </a:r>
          </a:p>
        </p:txBody>
      </p:sp>
    </p:spTree>
    <p:extLst>
      <p:ext uri="{BB962C8B-B14F-4D97-AF65-F5344CB8AC3E}">
        <p14:creationId xmlns:p14="http://schemas.microsoft.com/office/powerpoint/2010/main" val="3019760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an Item - Terms</a:t>
            </a:r>
            <a:endParaRPr lang="en-US" dirty="0"/>
          </a:p>
        </p:txBody>
      </p:sp>
      <p:sp>
        <p:nvSpPr>
          <p:cNvPr id="3" name="Content Placeholder 2"/>
          <p:cNvSpPr>
            <a:spLocks noGrp="1"/>
          </p:cNvSpPr>
          <p:nvPr>
            <p:ph idx="1"/>
          </p:nvPr>
        </p:nvSpPr>
        <p:spPr/>
        <p:txBody>
          <a:bodyPr/>
          <a:lstStyle/>
          <a:p>
            <a:pPr marL="457200" lvl="1" indent="0">
              <a:buNone/>
            </a:pPr>
            <a:r>
              <a:rPr lang="en-US" sz="2400" dirty="0" err="1"/>
              <a:t>H</a:t>
            </a:r>
            <a:r>
              <a:rPr lang="en-US" sz="2400" baseline="-25000" dirty="0" err="1"/>
              <a:t>t</a:t>
            </a:r>
            <a:r>
              <a:rPr lang="en-US" sz="2400" dirty="0"/>
              <a:t> = </a:t>
            </a:r>
            <a:r>
              <a:rPr lang="en-US" sz="2400" dirty="0" smtClean="0"/>
              <a:t>The value of the items awarded to the person with the higher </a:t>
            </a:r>
            <a:r>
              <a:rPr lang="en-US" sz="2400" dirty="0"/>
              <a:t>total (not including the value of the item that will be split)</a:t>
            </a:r>
          </a:p>
          <a:p>
            <a:pPr marL="457200" lvl="1" indent="0">
              <a:buNone/>
            </a:pPr>
            <a:r>
              <a:rPr lang="en-US" sz="2400" dirty="0"/>
              <a:t>L</a:t>
            </a:r>
            <a:r>
              <a:rPr lang="en-US" sz="2400" baseline="-25000" dirty="0"/>
              <a:t>t</a:t>
            </a:r>
            <a:r>
              <a:rPr lang="en-US" sz="2400" dirty="0"/>
              <a:t> = </a:t>
            </a:r>
            <a:r>
              <a:rPr lang="en-US" sz="2400" dirty="0" smtClean="0"/>
              <a:t>The </a:t>
            </a:r>
            <a:r>
              <a:rPr lang="en-US" sz="2400" dirty="0"/>
              <a:t>value of the items awarded to the person with </a:t>
            </a:r>
            <a:r>
              <a:rPr lang="en-US" sz="2400" dirty="0" smtClean="0"/>
              <a:t>the lower </a:t>
            </a:r>
            <a:r>
              <a:rPr lang="en-US" sz="2400" dirty="0"/>
              <a:t>total (not including the value of the item that will be split)</a:t>
            </a:r>
          </a:p>
          <a:p>
            <a:pPr marL="457200" lvl="1" indent="0">
              <a:buNone/>
            </a:pPr>
            <a:r>
              <a:rPr lang="en-US" sz="2400" dirty="0" err="1"/>
              <a:t>H</a:t>
            </a:r>
            <a:r>
              <a:rPr lang="en-US" sz="2400" baseline="-25000" dirty="0" err="1"/>
              <a:t>b</a:t>
            </a:r>
            <a:r>
              <a:rPr lang="en-US" sz="2400" dirty="0"/>
              <a:t> = Bid of the </a:t>
            </a:r>
            <a:r>
              <a:rPr lang="en-US" sz="2400" dirty="0" smtClean="0"/>
              <a:t>person with </a:t>
            </a:r>
            <a:r>
              <a:rPr lang="en-US" sz="2400" dirty="0"/>
              <a:t>the higher total on the item that will be split</a:t>
            </a:r>
          </a:p>
          <a:p>
            <a:pPr marL="457200" lvl="1" indent="0">
              <a:buNone/>
            </a:pPr>
            <a:r>
              <a:rPr lang="en-US" sz="2400" dirty="0" err="1"/>
              <a:t>L</a:t>
            </a:r>
            <a:r>
              <a:rPr lang="en-US" sz="2400" baseline="-25000" dirty="0" err="1"/>
              <a:t>b</a:t>
            </a:r>
            <a:r>
              <a:rPr lang="en-US" sz="2400" dirty="0"/>
              <a:t> = Bid of the </a:t>
            </a:r>
            <a:r>
              <a:rPr lang="en-US" sz="2400" dirty="0" smtClean="0"/>
              <a:t>person with </a:t>
            </a:r>
            <a:r>
              <a:rPr lang="en-US" sz="2400" dirty="0"/>
              <a:t>the lower total on the item that will be split</a:t>
            </a:r>
          </a:p>
          <a:p>
            <a:endParaRPr lang="en-US" dirty="0"/>
          </a:p>
        </p:txBody>
      </p:sp>
    </p:spTree>
    <p:extLst>
      <p:ext uri="{BB962C8B-B14F-4D97-AF65-F5344CB8AC3E}">
        <p14:creationId xmlns:p14="http://schemas.microsoft.com/office/powerpoint/2010/main" val="11230314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Account is Split to make the amount equal</a:t>
            </a:r>
            <a:endParaRPr lang="en-US" dirty="0"/>
          </a:p>
        </p:txBody>
      </p:sp>
      <p:sp>
        <p:nvSpPr>
          <p:cNvPr id="3" name="Content Placeholder 2"/>
          <p:cNvSpPr>
            <a:spLocks noGrp="1"/>
          </p:cNvSpPr>
          <p:nvPr>
            <p:ph idx="1"/>
          </p:nvPr>
        </p:nvSpPr>
        <p:spPr/>
        <p:txBody>
          <a:bodyPr/>
          <a:lstStyle/>
          <a:p>
            <a:pPr marL="0" indent="0">
              <a:buNone/>
              <a:defRPr/>
            </a:pPr>
            <a:r>
              <a:rPr lang="en-US" dirty="0" smtClean="0">
                <a:effectLst/>
              </a:rPr>
              <a:t>We want the final awards to be of identical value, so</a:t>
            </a:r>
          </a:p>
          <a:p>
            <a:pPr marL="0" indent="0">
              <a:buNone/>
              <a:defRPr/>
            </a:pPr>
            <a:r>
              <a:rPr lang="en-US" dirty="0" smtClean="0">
                <a:effectLst/>
              </a:rPr>
              <a:t>    </a:t>
            </a:r>
            <a:r>
              <a:rPr lang="en-US" dirty="0" err="1" smtClean="0">
                <a:effectLst/>
              </a:rPr>
              <a:t>H</a:t>
            </a:r>
            <a:r>
              <a:rPr lang="en-US" baseline="-25000" dirty="0" err="1" smtClean="0">
                <a:effectLst/>
              </a:rPr>
              <a:t>t</a:t>
            </a:r>
            <a:r>
              <a:rPr lang="en-US" dirty="0" smtClean="0">
                <a:effectLst/>
              </a:rPr>
              <a:t> + </a:t>
            </a:r>
            <a:r>
              <a:rPr lang="en-US" dirty="0" err="1" smtClean="0">
                <a:effectLst/>
              </a:rPr>
              <a:t>H</a:t>
            </a:r>
            <a:r>
              <a:rPr lang="en-US" baseline="-25000" dirty="0" err="1" smtClean="0">
                <a:effectLst/>
              </a:rPr>
              <a:t>b</a:t>
            </a:r>
            <a:r>
              <a:rPr lang="en-US" dirty="0" smtClean="0">
                <a:effectLst/>
              </a:rPr>
              <a:t>*p = L</a:t>
            </a:r>
            <a:r>
              <a:rPr lang="en-US" baseline="-25000" dirty="0" smtClean="0">
                <a:effectLst/>
              </a:rPr>
              <a:t>t</a:t>
            </a:r>
            <a:r>
              <a:rPr lang="en-US" dirty="0" smtClean="0">
                <a:effectLst/>
              </a:rPr>
              <a:t> +</a:t>
            </a:r>
            <a:r>
              <a:rPr lang="en-US" dirty="0" err="1" smtClean="0">
                <a:effectLst/>
              </a:rPr>
              <a:t>L</a:t>
            </a:r>
            <a:r>
              <a:rPr lang="en-US" baseline="-25000" dirty="0" err="1" smtClean="0">
                <a:effectLst/>
              </a:rPr>
              <a:t>b</a:t>
            </a:r>
            <a:r>
              <a:rPr lang="en-US" dirty="0" smtClean="0">
                <a:effectLst/>
              </a:rPr>
              <a:t>*(1-p)</a:t>
            </a:r>
          </a:p>
          <a:p>
            <a:pPr marL="0" indent="0">
              <a:buNone/>
              <a:defRPr/>
            </a:pPr>
            <a:endParaRPr lang="en-US" dirty="0">
              <a:effectLst/>
            </a:endParaRPr>
          </a:p>
          <a:p>
            <a:pPr marL="0" indent="0">
              <a:buNone/>
              <a:defRPr/>
            </a:pPr>
            <a:r>
              <a:rPr lang="en-US" dirty="0" smtClean="0">
                <a:effectLst/>
              </a:rPr>
              <a:t>In our example we get:</a:t>
            </a:r>
          </a:p>
          <a:p>
            <a:pPr>
              <a:defRPr/>
            </a:pPr>
            <a:r>
              <a:rPr lang="en-US" dirty="0" smtClean="0">
                <a:effectLst/>
              </a:rPr>
              <a:t>50 </a:t>
            </a:r>
            <a:r>
              <a:rPr lang="en-US" dirty="0">
                <a:effectLst/>
              </a:rPr>
              <a:t>+ 40</a:t>
            </a:r>
            <a:r>
              <a:rPr lang="en-US" i="1" dirty="0">
                <a:effectLst/>
              </a:rPr>
              <a:t>p </a:t>
            </a:r>
            <a:r>
              <a:rPr lang="en-US" dirty="0">
                <a:effectLst/>
              </a:rPr>
              <a:t>= 15 + 50(1-</a:t>
            </a:r>
            <a:r>
              <a:rPr lang="en-US" i="1" dirty="0">
                <a:effectLst/>
              </a:rPr>
              <a:t>p</a:t>
            </a:r>
            <a:r>
              <a:rPr lang="en-US" dirty="0" smtClean="0">
                <a:effectLst/>
              </a:rPr>
              <a:t>)</a:t>
            </a:r>
          </a:p>
          <a:p>
            <a:pPr>
              <a:defRPr/>
            </a:pPr>
            <a:r>
              <a:rPr lang="en-US" dirty="0" smtClean="0">
                <a:effectLst/>
              </a:rPr>
              <a:t>P = 1/6</a:t>
            </a:r>
          </a:p>
          <a:p>
            <a:pPr marL="0" indent="0">
              <a:buFont typeface="Wingdings" pitchFamily="2" charset="2"/>
              <a:buNone/>
              <a:defRPr/>
            </a:pPr>
            <a:endParaRPr lang="en-US" dirty="0"/>
          </a:p>
          <a:p>
            <a:pPr marL="0" indent="0">
              <a:buFont typeface="Wingdings" pitchFamily="2" charset="2"/>
              <a:buNone/>
              <a:defRPr/>
            </a:pPr>
            <a:endParaRPr lang="en-US" dirty="0" smtClean="0"/>
          </a:p>
        </p:txBody>
      </p:sp>
      <p:sp>
        <p:nvSpPr>
          <p:cNvPr id="41988" name="TextBox 3"/>
          <p:cNvSpPr txBox="1">
            <a:spLocks noChangeArrowheads="1"/>
          </p:cNvSpPr>
          <p:nvPr/>
        </p:nvSpPr>
        <p:spPr bwMode="auto">
          <a:xfrm>
            <a:off x="1109663" y="5376863"/>
            <a:ext cx="7472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800"/>
              <a:t>Carol:   15 + (50* 5/6) = 56 2/3 </a:t>
            </a:r>
          </a:p>
          <a:p>
            <a:r>
              <a:rPr lang="en-US" altLang="en-US" sz="2800"/>
              <a:t>Bob: 30 + 10  + 10 + 40*1/6 = 56 2/3 </a:t>
            </a:r>
          </a:p>
        </p:txBody>
      </p:sp>
    </p:spTree>
    <p:extLst>
      <p:ext uri="{BB962C8B-B14F-4D97-AF65-F5344CB8AC3E}">
        <p14:creationId xmlns:p14="http://schemas.microsoft.com/office/powerpoint/2010/main" val="3568716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P</a:t>
            </a:r>
            <a:endParaRPr lang="en-US" dirty="0"/>
          </a:p>
        </p:txBody>
      </p:sp>
      <p:sp>
        <p:nvSpPr>
          <p:cNvPr id="3" name="Content Placeholder 2"/>
          <p:cNvSpPr>
            <a:spLocks noGrp="1"/>
          </p:cNvSpPr>
          <p:nvPr>
            <p:ph idx="1"/>
          </p:nvPr>
        </p:nvSpPr>
        <p:spPr>
          <a:xfrm>
            <a:off x="294640" y="1371600"/>
            <a:ext cx="8392160" cy="4759325"/>
          </a:xfrm>
        </p:spPr>
        <p:txBody>
          <a:bodyPr/>
          <a:lstStyle/>
          <a:p>
            <a:pPr marL="0" indent="0">
              <a:buNone/>
            </a:pPr>
            <a:r>
              <a:rPr lang="en-US" dirty="0" smtClean="0"/>
              <a:t>Generally, we can calculate p as:</a:t>
            </a:r>
          </a:p>
          <a:p>
            <a:pPr marL="457200" lvl="1" indent="0">
              <a:buNone/>
            </a:pPr>
            <a:endParaRPr lang="en-US" dirty="0"/>
          </a:p>
          <a:p>
            <a:pPr marL="0" indent="0" algn="ctr">
              <a:buNone/>
            </a:pPr>
            <a:r>
              <a:rPr lang="en-US" sz="4000" dirty="0" smtClean="0">
                <a:effectLst/>
              </a:rPr>
              <a:t>P </a:t>
            </a:r>
            <a:r>
              <a:rPr lang="en-US" sz="4000" dirty="0">
                <a:effectLst/>
              </a:rPr>
              <a:t>= (</a:t>
            </a:r>
            <a:r>
              <a:rPr lang="en-US" sz="4000" dirty="0" err="1">
                <a:effectLst/>
              </a:rPr>
              <a:t>L</a:t>
            </a:r>
            <a:r>
              <a:rPr lang="en-US" sz="4000" baseline="-25000" dirty="0" err="1">
                <a:effectLst/>
              </a:rPr>
              <a:t>t</a:t>
            </a:r>
            <a:r>
              <a:rPr lang="en-US" sz="4000" dirty="0" err="1">
                <a:effectLst/>
              </a:rPr>
              <a:t>+L</a:t>
            </a:r>
            <a:r>
              <a:rPr lang="en-US" sz="4000" baseline="-25000" dirty="0" err="1">
                <a:effectLst/>
              </a:rPr>
              <a:t>b</a:t>
            </a:r>
            <a:r>
              <a:rPr lang="en-US" sz="4000" dirty="0" err="1">
                <a:effectLst/>
              </a:rPr>
              <a:t>-H</a:t>
            </a:r>
            <a:r>
              <a:rPr lang="en-US" sz="4000" baseline="-25000" dirty="0" err="1">
                <a:effectLst/>
              </a:rPr>
              <a:t>t</a:t>
            </a:r>
            <a:r>
              <a:rPr lang="en-US" sz="4000" dirty="0">
                <a:effectLst/>
              </a:rPr>
              <a:t>)/(</a:t>
            </a:r>
            <a:r>
              <a:rPr lang="en-US" sz="4000" dirty="0" err="1">
                <a:effectLst/>
              </a:rPr>
              <a:t>H</a:t>
            </a:r>
            <a:r>
              <a:rPr lang="en-US" sz="4000" baseline="-25000" dirty="0" err="1">
                <a:effectLst/>
              </a:rPr>
              <a:t>b</a:t>
            </a:r>
            <a:r>
              <a:rPr lang="en-US" sz="4000" dirty="0" err="1">
                <a:effectLst/>
              </a:rPr>
              <a:t>+L</a:t>
            </a:r>
            <a:r>
              <a:rPr lang="en-US" sz="4000" baseline="-25000" dirty="0" err="1">
                <a:effectLst/>
              </a:rPr>
              <a:t>b</a:t>
            </a:r>
            <a:r>
              <a:rPr lang="en-US" sz="4000" dirty="0">
                <a:effectLst/>
              </a:rPr>
              <a:t>)</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176151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8001000" cy="1066800"/>
          </a:xfrm>
        </p:spPr>
        <p:txBody>
          <a:bodyPr/>
          <a:lstStyle/>
          <a:p>
            <a:r>
              <a:rPr lang="en-US" altLang="en-US" sz="4000" smtClean="0"/>
              <a:t>Good things about Computer Science</a:t>
            </a:r>
            <a:endParaRPr lang="en-US" altLang="en-US" smtClean="0"/>
          </a:p>
        </p:txBody>
      </p:sp>
      <p:sp>
        <p:nvSpPr>
          <p:cNvPr id="10243" name="Rectangle 3"/>
          <p:cNvSpPr>
            <a:spLocks noGrp="1" noChangeArrowheads="1"/>
          </p:cNvSpPr>
          <p:nvPr>
            <p:ph type="body" idx="1"/>
          </p:nvPr>
        </p:nvSpPr>
        <p:spPr>
          <a:xfrm>
            <a:off x="1371600" y="1447800"/>
            <a:ext cx="7467600" cy="4724400"/>
          </a:xfrm>
        </p:spPr>
        <p:txBody>
          <a:bodyPr/>
          <a:lstStyle/>
          <a:p>
            <a:pPr>
              <a:lnSpc>
                <a:spcPct val="90000"/>
              </a:lnSpc>
            </a:pPr>
            <a:r>
              <a:rPr lang="en-US" altLang="en-US" smtClean="0"/>
              <a:t>You might really enjoy it! </a:t>
            </a:r>
          </a:p>
          <a:p>
            <a:pPr>
              <a:lnSpc>
                <a:spcPct val="90000"/>
              </a:lnSpc>
            </a:pPr>
            <a:r>
              <a:rPr lang="en-US" altLang="en-US" smtClean="0"/>
              <a:t>It is a very dynamic field</a:t>
            </a:r>
          </a:p>
          <a:p>
            <a:pPr lvl="1">
              <a:lnSpc>
                <a:spcPct val="90000"/>
              </a:lnSpc>
            </a:pPr>
            <a:r>
              <a:rPr lang="en-US" altLang="en-US" smtClean="0"/>
              <a:t>but the “basics” tend to stay the same</a:t>
            </a:r>
          </a:p>
          <a:p>
            <a:pPr>
              <a:lnSpc>
                <a:spcPct val="90000"/>
              </a:lnSpc>
            </a:pPr>
            <a:r>
              <a:rPr lang="en-US" altLang="en-US" smtClean="0"/>
              <a:t>It is an applied “science.”</a:t>
            </a:r>
          </a:p>
          <a:p>
            <a:pPr lvl="1">
              <a:lnSpc>
                <a:spcPct val="90000"/>
              </a:lnSpc>
            </a:pPr>
            <a:r>
              <a:rPr lang="en-US" altLang="en-US" smtClean="0"/>
              <a:t>You should be able to apply virtually everything you learn.</a:t>
            </a:r>
          </a:p>
          <a:p>
            <a:pPr>
              <a:lnSpc>
                <a:spcPct val="90000"/>
              </a:lnSpc>
            </a:pPr>
            <a:r>
              <a:rPr lang="en-US" altLang="en-US" smtClean="0"/>
              <a:t>It can provide a very good career</a:t>
            </a:r>
          </a:p>
          <a:p>
            <a:pPr>
              <a:lnSpc>
                <a:spcPct val="90000"/>
              </a:lnSpc>
            </a:pPr>
            <a:r>
              <a:rPr lang="en-US" altLang="en-US" smtClean="0"/>
              <a:t>It can support work in virtually every other field </a:t>
            </a:r>
          </a:p>
        </p:txBody>
      </p:sp>
    </p:spTree>
    <p:extLst>
      <p:ext uri="{BB962C8B-B14F-4D97-AF65-F5344CB8AC3E}">
        <p14:creationId xmlns:p14="http://schemas.microsoft.com/office/powerpoint/2010/main" val="40908578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Pirates!*</a:t>
            </a:r>
            <a:endParaRPr lang="en-US" dirty="0"/>
          </a:p>
        </p:txBody>
      </p:sp>
      <p:sp>
        <p:nvSpPr>
          <p:cNvPr id="3" name="Content Placeholder 2"/>
          <p:cNvSpPr>
            <a:spLocks noGrp="1"/>
          </p:cNvSpPr>
          <p:nvPr>
            <p:ph idx="1"/>
          </p:nvPr>
        </p:nvSpPr>
        <p:spPr>
          <a:xfrm>
            <a:off x="457200" y="1600201"/>
            <a:ext cx="8229600" cy="3924300"/>
          </a:xfrm>
        </p:spPr>
        <p:txBody>
          <a:bodyPr/>
          <a:lstStyle/>
          <a:p>
            <a:r>
              <a:rPr lang="en-US" dirty="0" smtClean="0"/>
              <a:t>10 Pirates need to divide 100 pieces of gold</a:t>
            </a:r>
          </a:p>
          <a:p>
            <a:r>
              <a:rPr lang="en-US" dirty="0" smtClean="0"/>
              <a:t>Individual pieces of gold cannot be split</a:t>
            </a:r>
          </a:p>
          <a:p>
            <a:r>
              <a:rPr lang="en-US" dirty="0" smtClean="0"/>
              <a:t>The pirates are ranked from strongest P9 to weakest P0.  No two pirates have the same strength.</a:t>
            </a:r>
          </a:p>
          <a:p>
            <a:pPr marL="0" indent="0">
              <a:buNone/>
            </a:pPr>
            <a:endParaRPr lang="en-US" dirty="0"/>
          </a:p>
        </p:txBody>
      </p:sp>
      <p:sp>
        <p:nvSpPr>
          <p:cNvPr id="4" name="TextBox 3"/>
          <p:cNvSpPr txBox="1"/>
          <p:nvPr/>
        </p:nvSpPr>
        <p:spPr>
          <a:xfrm>
            <a:off x="66676" y="5629275"/>
            <a:ext cx="10738280" cy="923330"/>
          </a:xfrm>
          <a:prstGeom prst="rect">
            <a:avLst/>
          </a:prstGeom>
          <a:noFill/>
        </p:spPr>
        <p:txBody>
          <a:bodyPr wrap="square" rtlCol="0">
            <a:spAutoFit/>
          </a:bodyPr>
          <a:lstStyle/>
          <a:p>
            <a:r>
              <a:rPr lang="en-US" dirty="0" smtClean="0"/>
              <a:t>*Problem from Stewart, I. (1999) A Puzzle for Pirates.  Scientific American, </a:t>
            </a:r>
          </a:p>
          <a:p>
            <a:r>
              <a:rPr lang="en-US" dirty="0" smtClean="0"/>
              <a:t>May 1999 as described in the book: “How to Solve It: Modern Heuristics”,</a:t>
            </a:r>
          </a:p>
          <a:p>
            <a:r>
              <a:rPr lang="en-US" dirty="0" smtClean="0"/>
              <a:t>By </a:t>
            </a:r>
            <a:r>
              <a:rPr lang="en-US" dirty="0" err="1" smtClean="0"/>
              <a:t>Zbigniew</a:t>
            </a:r>
            <a:r>
              <a:rPr lang="en-US" dirty="0" smtClean="0"/>
              <a:t> </a:t>
            </a:r>
            <a:r>
              <a:rPr lang="en-US" dirty="0" err="1" smtClean="0"/>
              <a:t>Michalewicz</a:t>
            </a:r>
            <a:r>
              <a:rPr lang="en-US" dirty="0" smtClean="0"/>
              <a:t> and David B. </a:t>
            </a:r>
            <a:r>
              <a:rPr lang="en-US" dirty="0" err="1" smtClean="0"/>
              <a:t>Fogel</a:t>
            </a:r>
            <a:r>
              <a:rPr lang="en-US" dirty="0" smtClean="0"/>
              <a:t> </a:t>
            </a:r>
            <a:endParaRPr lang="en-US" dirty="0"/>
          </a:p>
        </p:txBody>
      </p:sp>
    </p:spTree>
    <p:extLst>
      <p:ext uri="{BB962C8B-B14F-4D97-AF65-F5344CB8AC3E}">
        <p14:creationId xmlns:p14="http://schemas.microsoft.com/office/powerpoint/2010/main" val="10712264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Pirate Justice</a:t>
            </a:r>
            <a:endParaRPr lang="en-US" dirty="0"/>
          </a:p>
        </p:txBody>
      </p:sp>
      <p:sp>
        <p:nvSpPr>
          <p:cNvPr id="3" name="Content Placeholder 2"/>
          <p:cNvSpPr>
            <a:spLocks noGrp="1"/>
          </p:cNvSpPr>
          <p:nvPr>
            <p:ph idx="1"/>
          </p:nvPr>
        </p:nvSpPr>
        <p:spPr/>
        <p:txBody>
          <a:bodyPr/>
          <a:lstStyle/>
          <a:p>
            <a:r>
              <a:rPr lang="en-US" dirty="0" smtClean="0"/>
              <a:t>The pirates decide to divide the treasure using the following algorithm</a:t>
            </a:r>
          </a:p>
          <a:p>
            <a:pPr lvl="1"/>
            <a:r>
              <a:rPr lang="en-US" dirty="0" smtClean="0"/>
              <a:t>While 50% or more  of the pirates have not agreed on a proposal</a:t>
            </a:r>
          </a:p>
          <a:p>
            <a:pPr lvl="2"/>
            <a:r>
              <a:rPr lang="en-US" dirty="0" smtClean="0"/>
              <a:t>Allow the strongest remaining pirate to propose how the treasure might be divided</a:t>
            </a:r>
          </a:p>
          <a:p>
            <a:pPr lvl="2"/>
            <a:r>
              <a:rPr lang="en-US" dirty="0" smtClean="0"/>
              <a:t>If the proposal is rejected, throw the proposing pirate overboard</a:t>
            </a:r>
            <a:endParaRPr lang="en-US" dirty="0"/>
          </a:p>
        </p:txBody>
      </p:sp>
    </p:spTree>
    <p:extLst>
      <p:ext uri="{BB962C8B-B14F-4D97-AF65-F5344CB8AC3E}">
        <p14:creationId xmlns:p14="http://schemas.microsoft.com/office/powerpoint/2010/main" val="1944777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P9 Propose?</a:t>
            </a:r>
            <a:endParaRPr lang="en-US" dirty="0"/>
          </a:p>
        </p:txBody>
      </p:sp>
      <p:sp>
        <p:nvSpPr>
          <p:cNvPr id="3" name="Content Placeholder 2"/>
          <p:cNvSpPr>
            <a:spLocks noGrp="1"/>
          </p:cNvSpPr>
          <p:nvPr>
            <p:ph idx="1"/>
          </p:nvPr>
        </p:nvSpPr>
        <p:spPr/>
        <p:txBody>
          <a:bodyPr/>
          <a:lstStyle/>
          <a:p>
            <a:r>
              <a:rPr lang="en-US" dirty="0" smtClean="0"/>
              <a:t>P9 is at risk of getting thrown overboard.  He needs to get at least a 50% of the vote for his proposal to pass.</a:t>
            </a:r>
          </a:p>
          <a:p>
            <a:endParaRPr lang="en-US" dirty="0"/>
          </a:p>
          <a:p>
            <a:pPr marL="0" indent="0">
              <a:buNone/>
            </a:pPr>
            <a:endParaRPr lang="en-US" dirty="0"/>
          </a:p>
        </p:txBody>
      </p:sp>
    </p:spTree>
    <p:extLst>
      <p:ext uri="{BB962C8B-B14F-4D97-AF65-F5344CB8AC3E}">
        <p14:creationId xmlns:p14="http://schemas.microsoft.com/office/powerpoint/2010/main" val="2884811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 needs to consider the other pirates’ alternatives</a:t>
            </a:r>
            <a:endParaRPr lang="en-US" dirty="0"/>
          </a:p>
        </p:txBody>
      </p:sp>
      <p:sp>
        <p:nvSpPr>
          <p:cNvPr id="3" name="Content Placeholder 2"/>
          <p:cNvSpPr>
            <a:spLocks noGrp="1"/>
          </p:cNvSpPr>
          <p:nvPr>
            <p:ph idx="1"/>
          </p:nvPr>
        </p:nvSpPr>
        <p:spPr/>
        <p:txBody>
          <a:bodyPr/>
          <a:lstStyle/>
          <a:p>
            <a:r>
              <a:rPr lang="en-US" dirty="0" smtClean="0"/>
              <a:t>What will they get if they reject his proposal?</a:t>
            </a:r>
          </a:p>
          <a:p>
            <a:pPr lvl="1"/>
            <a:r>
              <a:rPr lang="en-US" dirty="0"/>
              <a:t>They will get an offer from </a:t>
            </a:r>
            <a:r>
              <a:rPr lang="en-US" dirty="0" smtClean="0"/>
              <a:t>P8</a:t>
            </a:r>
            <a:endParaRPr lang="en-US" dirty="0"/>
          </a:p>
          <a:p>
            <a:pPr lvl="2"/>
            <a:r>
              <a:rPr lang="en-US" dirty="0"/>
              <a:t>What if they reject </a:t>
            </a:r>
            <a:r>
              <a:rPr lang="en-US" dirty="0" smtClean="0"/>
              <a:t>P8’s </a:t>
            </a:r>
            <a:r>
              <a:rPr lang="en-US" dirty="0"/>
              <a:t>proposal?</a:t>
            </a:r>
          </a:p>
          <a:p>
            <a:pPr marL="457200" lvl="1" indent="0">
              <a:buNone/>
            </a:pPr>
            <a:r>
              <a:rPr lang="en-US" dirty="0" smtClean="0"/>
              <a:t>	They will get an offer from P7</a:t>
            </a:r>
          </a:p>
          <a:p>
            <a:pPr lvl="2"/>
            <a:r>
              <a:rPr lang="en-US" dirty="0" smtClean="0"/>
              <a:t>What if they reject P7’s proposal?</a:t>
            </a:r>
          </a:p>
          <a:p>
            <a:pPr lvl="3"/>
            <a:r>
              <a:rPr lang="en-US" dirty="0" smtClean="0"/>
              <a:t>They will get an offer from P6</a:t>
            </a:r>
          </a:p>
          <a:p>
            <a:pPr lvl="4"/>
            <a:r>
              <a:rPr lang="en-US" dirty="0" smtClean="0"/>
              <a:t>What if they reject p6’s proposal?</a:t>
            </a:r>
          </a:p>
          <a:p>
            <a:pPr lvl="5"/>
            <a:r>
              <a:rPr lang="en-US" dirty="0" smtClean="0"/>
              <a:t>They will get an offer from p5</a:t>
            </a:r>
          </a:p>
          <a:p>
            <a:pPr lvl="6"/>
            <a:r>
              <a:rPr lang="en-US" dirty="0" smtClean="0"/>
              <a:t>What if they reject P5’s proposal</a:t>
            </a:r>
          </a:p>
          <a:p>
            <a:pPr lvl="7"/>
            <a:r>
              <a:rPr lang="en-US" dirty="0" smtClean="0"/>
              <a:t>They will get an offer from p4</a:t>
            </a:r>
          </a:p>
          <a:p>
            <a:pPr lvl="8"/>
            <a:r>
              <a:rPr lang="en-US" dirty="0" smtClean="0"/>
              <a:t>What if they reject P4’s </a:t>
            </a:r>
            <a:r>
              <a:rPr lang="en-US" dirty="0" err="1" smtClean="0"/>
              <a:t>propsal</a:t>
            </a:r>
            <a:r>
              <a:rPr lang="en-US" dirty="0" smtClean="0"/>
              <a:t>?</a:t>
            </a:r>
          </a:p>
          <a:p>
            <a:pPr lvl="8"/>
            <a:r>
              <a:rPr lang="en-US" dirty="0" smtClean="0"/>
              <a:t>…….</a:t>
            </a:r>
            <a:endParaRPr lang="en-US" dirty="0"/>
          </a:p>
        </p:txBody>
      </p:sp>
    </p:spTree>
    <p:extLst>
      <p:ext uri="{BB962C8B-B14F-4D97-AF65-F5344CB8AC3E}">
        <p14:creationId xmlns:p14="http://schemas.microsoft.com/office/powerpoint/2010/main" val="39291532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what happens if all proposals are rejected</a:t>
            </a:r>
            <a:endParaRPr lang="en-US" dirty="0"/>
          </a:p>
        </p:txBody>
      </p:sp>
      <p:sp>
        <p:nvSpPr>
          <p:cNvPr id="3" name="Content Placeholder 2"/>
          <p:cNvSpPr>
            <a:spLocks noGrp="1"/>
          </p:cNvSpPr>
          <p:nvPr>
            <p:ph idx="1"/>
          </p:nvPr>
        </p:nvSpPr>
        <p:spPr/>
        <p:txBody>
          <a:bodyPr/>
          <a:lstStyle/>
          <a:p>
            <a:r>
              <a:rPr lang="en-US" dirty="0" smtClean="0"/>
              <a:t>P0 will get 100 pieces of gold</a:t>
            </a:r>
          </a:p>
          <a:p>
            <a:r>
              <a:rPr lang="en-US" dirty="0" smtClean="0"/>
              <a:t>But this can never happen</a:t>
            </a:r>
          </a:p>
          <a:p>
            <a:pPr lvl="1"/>
            <a:r>
              <a:rPr lang="en-US" dirty="0" smtClean="0"/>
              <a:t>P1 will first propose that P1 gets 100 pieces of gold.  His own vote constitutes 50% of the vote and his proposal will succeed.</a:t>
            </a:r>
          </a:p>
          <a:p>
            <a:pPr marL="0" indent="0">
              <a:buNone/>
            </a:pPr>
            <a:endParaRPr lang="en-US" dirty="0"/>
          </a:p>
        </p:txBody>
      </p:sp>
    </p:spTree>
    <p:extLst>
      <p:ext uri="{BB962C8B-B14F-4D97-AF65-F5344CB8AC3E}">
        <p14:creationId xmlns:p14="http://schemas.microsoft.com/office/powerpoint/2010/main" val="517708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a:t>
            </a:r>
            <a:endParaRPr lang="en-US" dirty="0"/>
          </a:p>
        </p:txBody>
      </p:sp>
      <p:sp>
        <p:nvSpPr>
          <p:cNvPr id="3" name="Content Placeholder 2"/>
          <p:cNvSpPr>
            <a:spLocks noGrp="1"/>
          </p:cNvSpPr>
          <p:nvPr>
            <p:ph idx="1"/>
          </p:nvPr>
        </p:nvSpPr>
        <p:spPr/>
        <p:txBody>
          <a:bodyPr/>
          <a:lstStyle/>
          <a:p>
            <a:r>
              <a:rPr lang="en-US" dirty="0" smtClean="0"/>
              <a:t>P2 knows that P1 will get everything if P2’s proposal fails.  P0 knows this two.  P2 just needs to convince P0 that his plan is better than the nothing he receives with P1’s plan.</a:t>
            </a:r>
          </a:p>
          <a:p>
            <a:r>
              <a:rPr lang="en-US" dirty="0" smtClean="0"/>
              <a:t>P2 will propose that P2 receive 99 pieces of gold and P0 gets one piece.</a:t>
            </a:r>
          </a:p>
          <a:p>
            <a:pPr lvl="1"/>
            <a:r>
              <a:rPr lang="en-US" dirty="0" smtClean="0"/>
              <a:t>This proposal will succeed.</a:t>
            </a:r>
            <a:endParaRPr lang="en-US" dirty="0"/>
          </a:p>
        </p:txBody>
      </p:sp>
    </p:spTree>
    <p:extLst>
      <p:ext uri="{BB962C8B-B14F-4D97-AF65-F5344CB8AC3E}">
        <p14:creationId xmlns:p14="http://schemas.microsoft.com/office/powerpoint/2010/main" val="3214728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a:t>
            </a:r>
            <a:endParaRPr lang="en-US" dirty="0"/>
          </a:p>
        </p:txBody>
      </p:sp>
      <p:sp>
        <p:nvSpPr>
          <p:cNvPr id="3" name="Content Placeholder 2"/>
          <p:cNvSpPr>
            <a:spLocks noGrp="1"/>
          </p:cNvSpPr>
          <p:nvPr>
            <p:ph idx="1"/>
          </p:nvPr>
        </p:nvSpPr>
        <p:spPr/>
        <p:txBody>
          <a:bodyPr/>
          <a:lstStyle/>
          <a:p>
            <a:r>
              <a:rPr lang="en-US" dirty="0" smtClean="0"/>
              <a:t>Under P2’s proposal, P1 gets nothing.  Now P1 is easy to bribe.</a:t>
            </a:r>
          </a:p>
          <a:p>
            <a:r>
              <a:rPr lang="en-US" dirty="0" smtClean="0"/>
              <a:t>P3 proposes the following</a:t>
            </a:r>
          </a:p>
          <a:p>
            <a:pPr lvl="1"/>
            <a:r>
              <a:rPr lang="en-US" dirty="0" smtClean="0"/>
              <a:t>P3 gets 99 pieces of gold</a:t>
            </a:r>
          </a:p>
          <a:p>
            <a:pPr lvl="1"/>
            <a:r>
              <a:rPr lang="en-US" dirty="0" smtClean="0"/>
              <a:t>P2 gets nothing</a:t>
            </a:r>
          </a:p>
          <a:p>
            <a:pPr lvl="1"/>
            <a:r>
              <a:rPr lang="en-US" dirty="0" smtClean="0"/>
              <a:t>P1 gets </a:t>
            </a:r>
          </a:p>
          <a:p>
            <a:pPr lvl="1"/>
            <a:r>
              <a:rPr lang="en-US" dirty="0" smtClean="0"/>
              <a:t>P0 gets nothing</a:t>
            </a:r>
          </a:p>
          <a:p>
            <a:r>
              <a:rPr lang="en-US" dirty="0" smtClean="0"/>
              <a:t>P3’s proposal will pass</a:t>
            </a:r>
            <a:endParaRPr lang="en-US" dirty="0"/>
          </a:p>
        </p:txBody>
      </p:sp>
    </p:spTree>
    <p:extLst>
      <p:ext uri="{BB962C8B-B14F-4D97-AF65-F5344CB8AC3E}">
        <p14:creationId xmlns:p14="http://schemas.microsoft.com/office/powerpoint/2010/main" val="2476784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499684"/>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endParaRPr lang="en-US" dirty="0"/>
                    </a:p>
                  </a:txBody>
                  <a:tcPr/>
                </a:tc>
                <a:tc>
                  <a:txBody>
                    <a:bodyPr/>
                    <a:lstStyle/>
                    <a:p>
                      <a:r>
                        <a:rPr lang="en-US" dirty="0" smtClean="0"/>
                        <a:t>P9</a:t>
                      </a:r>
                      <a:endParaRPr lang="en-US" dirty="0"/>
                    </a:p>
                  </a:txBody>
                  <a:tcPr/>
                </a:tc>
                <a:tc>
                  <a:txBody>
                    <a:bodyPr/>
                    <a:lstStyle/>
                    <a:p>
                      <a:r>
                        <a:rPr lang="en-US" dirty="0" smtClean="0"/>
                        <a:t>P8</a:t>
                      </a:r>
                      <a:endParaRPr lang="en-US" dirty="0"/>
                    </a:p>
                  </a:txBody>
                  <a:tcPr/>
                </a:tc>
                <a:tc>
                  <a:txBody>
                    <a:bodyPr/>
                    <a:lstStyle/>
                    <a:p>
                      <a:r>
                        <a:rPr lang="en-US" dirty="0" smtClean="0"/>
                        <a:t>P7</a:t>
                      </a:r>
                      <a:endParaRPr lang="en-US" dirty="0"/>
                    </a:p>
                  </a:txBody>
                  <a:tcPr/>
                </a:tc>
                <a:tc>
                  <a:txBody>
                    <a:bodyPr/>
                    <a:lstStyle/>
                    <a:p>
                      <a:r>
                        <a:rPr lang="en-US" dirty="0" smtClean="0"/>
                        <a:t>P6</a:t>
                      </a:r>
                      <a:endParaRPr lang="en-US" dirty="0"/>
                    </a:p>
                  </a:txBody>
                  <a:tcPr/>
                </a:tc>
                <a:tc>
                  <a:txBody>
                    <a:bodyPr/>
                    <a:lstStyle/>
                    <a:p>
                      <a:r>
                        <a:rPr lang="en-US" dirty="0" smtClean="0"/>
                        <a:t>P5</a:t>
                      </a:r>
                      <a:endParaRPr lang="en-US" dirty="0"/>
                    </a:p>
                  </a:txBody>
                  <a:tcPr/>
                </a:tc>
                <a:tc>
                  <a:txBody>
                    <a:bodyPr/>
                    <a:lstStyle/>
                    <a:p>
                      <a:r>
                        <a:rPr lang="en-US" dirty="0" smtClean="0"/>
                        <a:t>P4</a:t>
                      </a:r>
                      <a:endParaRPr lang="en-US" dirty="0"/>
                    </a:p>
                  </a:txBody>
                  <a:tcPr/>
                </a:tc>
                <a:tc>
                  <a:txBody>
                    <a:bodyPr/>
                    <a:lstStyle/>
                    <a:p>
                      <a:r>
                        <a:rPr lang="en-US" dirty="0" smtClean="0"/>
                        <a:t>P3</a:t>
                      </a:r>
                      <a:endParaRPr lang="en-US" dirty="0"/>
                    </a:p>
                  </a:txBody>
                  <a:tcPr/>
                </a:tc>
                <a:tc>
                  <a:txBody>
                    <a:bodyPr/>
                    <a:lstStyle/>
                    <a:p>
                      <a:r>
                        <a:rPr lang="en-US" dirty="0" smtClean="0"/>
                        <a:t>P2</a:t>
                      </a:r>
                      <a:endParaRPr lang="en-US" dirty="0"/>
                    </a:p>
                  </a:txBody>
                  <a:tcPr/>
                </a:tc>
                <a:tc>
                  <a:txBody>
                    <a:bodyPr/>
                    <a:lstStyle/>
                    <a:p>
                      <a:r>
                        <a:rPr lang="en-US" dirty="0" smtClean="0"/>
                        <a:t>P1</a:t>
                      </a:r>
                      <a:endParaRPr lang="en-US" dirty="0"/>
                    </a:p>
                  </a:txBody>
                  <a:tcPr/>
                </a:tc>
              </a:tr>
              <a:tr h="370840">
                <a:tc>
                  <a:txBody>
                    <a:bodyPr/>
                    <a:lstStyle/>
                    <a:p>
                      <a:r>
                        <a:rPr lang="en-US" dirty="0" smtClean="0"/>
                        <a:t>P9</a:t>
                      </a:r>
                      <a:endParaRPr lang="en-US" dirty="0"/>
                    </a:p>
                  </a:txBody>
                  <a:tcPr/>
                </a:tc>
                <a:tc>
                  <a:txBody>
                    <a:bodyPr/>
                    <a:lstStyle/>
                    <a:p>
                      <a:r>
                        <a:rPr lang="en-US" smtClean="0"/>
                        <a:t>96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P8</a:t>
                      </a:r>
                      <a:endParaRPr lang="en-US" dirty="0"/>
                    </a:p>
                  </a:txBody>
                  <a:tcPr/>
                </a:tc>
                <a:tc>
                  <a:txBody>
                    <a:bodyPr/>
                    <a:lstStyle/>
                    <a:p>
                      <a:r>
                        <a:rPr lang="en-US" dirty="0" smtClean="0"/>
                        <a:t>0</a:t>
                      </a:r>
                      <a:endParaRPr lang="en-US" dirty="0"/>
                    </a:p>
                  </a:txBody>
                  <a:tcPr/>
                </a:tc>
                <a:tc>
                  <a:txBody>
                    <a:bodyPr/>
                    <a:lstStyle/>
                    <a:p>
                      <a:r>
                        <a:rPr lang="en-US" dirty="0" smtClean="0"/>
                        <a:t>96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P7</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P6</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P5</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98</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P4</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98</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P3</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99</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99</a:t>
                      </a:r>
                      <a:endParaRPr lang="en-US" dirty="0"/>
                    </a:p>
                  </a:txBody>
                  <a:tcPr/>
                </a:tc>
                <a:tc>
                  <a:txBody>
                    <a:bodyPr/>
                    <a:lstStyle/>
                    <a:p>
                      <a:endParaRPr lang="en-US"/>
                    </a:p>
                  </a:txBody>
                  <a:tcPr/>
                </a:tc>
              </a:tr>
              <a:tr h="370840">
                <a:tc>
                  <a:txBody>
                    <a:bodyPr/>
                    <a:lstStyle/>
                    <a:p>
                      <a:r>
                        <a:rPr lang="en-US" dirty="0" smtClean="0"/>
                        <a:t>P1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100</a:t>
                      </a:r>
                      <a:endParaRPr lang="en-US" dirty="0"/>
                    </a:p>
                  </a:txBody>
                  <a:tcPr/>
                </a:tc>
              </a:tr>
              <a:tr h="370840">
                <a:tc>
                  <a:txBody>
                    <a:bodyPr/>
                    <a:lstStyle/>
                    <a:p>
                      <a:r>
                        <a:rPr lang="en-US" dirty="0" smtClean="0"/>
                        <a:t>P0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sp>
        <p:nvSpPr>
          <p:cNvPr id="3" name="TextBox 2"/>
          <p:cNvSpPr txBox="1"/>
          <p:nvPr/>
        </p:nvSpPr>
        <p:spPr>
          <a:xfrm>
            <a:off x="792480" y="6207760"/>
            <a:ext cx="6531403" cy="646331"/>
          </a:xfrm>
          <a:prstGeom prst="rect">
            <a:avLst/>
          </a:prstGeom>
          <a:noFill/>
        </p:spPr>
        <p:txBody>
          <a:bodyPr wrap="none" rtlCol="0">
            <a:spAutoFit/>
          </a:bodyPr>
          <a:lstStyle/>
          <a:p>
            <a:r>
              <a:rPr lang="en-US" dirty="0" smtClean="0"/>
              <a:t>Even numbered pirates payoff even numbered pirates</a:t>
            </a:r>
          </a:p>
          <a:p>
            <a:r>
              <a:rPr lang="en-US" dirty="0" smtClean="0"/>
              <a:t>Odd numbered pirates payoff odd numbered pirates</a:t>
            </a:r>
            <a:endParaRPr lang="en-US" dirty="0"/>
          </a:p>
        </p:txBody>
      </p:sp>
    </p:spTree>
    <p:extLst>
      <p:ext uri="{BB962C8B-B14F-4D97-AF65-F5344CB8AC3E}">
        <p14:creationId xmlns:p14="http://schemas.microsoft.com/office/powerpoint/2010/main" val="3703777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Pirates</a:t>
            </a:r>
            <a:endParaRPr lang="en-US" dirty="0"/>
          </a:p>
        </p:txBody>
      </p:sp>
      <p:sp>
        <p:nvSpPr>
          <p:cNvPr id="3" name="Content Placeholder 2"/>
          <p:cNvSpPr>
            <a:spLocks noGrp="1"/>
          </p:cNvSpPr>
          <p:nvPr>
            <p:ph idx="1"/>
          </p:nvPr>
        </p:nvSpPr>
        <p:spPr/>
        <p:txBody>
          <a:bodyPr/>
          <a:lstStyle/>
          <a:p>
            <a:r>
              <a:rPr lang="en-US" dirty="0" smtClean="0"/>
              <a:t>What if there are more pirates?  For </a:t>
            </a:r>
          </a:p>
          <a:p>
            <a:r>
              <a:rPr lang="en-US" dirty="0" smtClean="0"/>
              <a:t>0&lt;n&lt;200</a:t>
            </a:r>
          </a:p>
          <a:p>
            <a:pPr marL="457200" lvl="1" indent="0">
              <a:buNone/>
            </a:pPr>
            <a:r>
              <a:rPr lang="en-US" dirty="0" err="1" smtClean="0"/>
              <a:t>Pn</a:t>
            </a:r>
            <a:r>
              <a:rPr lang="en-US" dirty="0" smtClean="0"/>
              <a:t> pays off n/2 pirates with one piece of gold each, and takes (100-n/2) for himself.</a:t>
            </a:r>
          </a:p>
          <a:p>
            <a:pPr marL="457200" lvl="1" indent="0">
              <a:buNone/>
            </a:pPr>
            <a:r>
              <a:rPr lang="en-US" dirty="0" smtClean="0"/>
              <a:t>Example:</a:t>
            </a:r>
          </a:p>
          <a:p>
            <a:pPr marL="457200" lvl="1" indent="0">
              <a:buNone/>
            </a:pPr>
            <a:r>
              <a:rPr lang="en-US" dirty="0"/>
              <a:t>	</a:t>
            </a:r>
            <a:r>
              <a:rPr lang="en-US" dirty="0" smtClean="0"/>
              <a:t>P4 pays off 2 pirates and keeps 98 </a:t>
            </a:r>
          </a:p>
          <a:p>
            <a:pPr marL="457200" lvl="1" indent="0">
              <a:buNone/>
            </a:pPr>
            <a:r>
              <a:rPr lang="en-US" dirty="0"/>
              <a:t> </a:t>
            </a:r>
            <a:r>
              <a:rPr lang="en-US" dirty="0" smtClean="0"/>
              <a:t>   P50 pays off 25 pirates and keeps 75</a:t>
            </a:r>
          </a:p>
          <a:p>
            <a:pPr marL="457200" lvl="1" indent="0">
              <a:buNone/>
            </a:pPr>
            <a:r>
              <a:rPr lang="en-US" dirty="0"/>
              <a:t> </a:t>
            </a:r>
            <a:r>
              <a:rPr lang="en-US" dirty="0" smtClean="0"/>
              <a:t>   P200 pays of 99 pirates and keeps 1</a:t>
            </a:r>
          </a:p>
          <a:p>
            <a:pPr marL="457200" lvl="1" indent="0">
              <a:buNone/>
            </a:pPr>
            <a:r>
              <a:rPr lang="en-US" dirty="0" smtClean="0"/>
              <a:t>What about P201?</a:t>
            </a:r>
            <a:endParaRPr lang="en-US" dirty="0"/>
          </a:p>
        </p:txBody>
      </p:sp>
    </p:spTree>
    <p:extLst>
      <p:ext uri="{BB962C8B-B14F-4D97-AF65-F5344CB8AC3E}">
        <p14:creationId xmlns:p14="http://schemas.microsoft.com/office/powerpoint/2010/main" val="201630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P201</a:t>
            </a:r>
            <a:endParaRPr lang="en-US" dirty="0"/>
          </a:p>
        </p:txBody>
      </p:sp>
      <p:sp>
        <p:nvSpPr>
          <p:cNvPr id="3" name="Content Placeholder 2"/>
          <p:cNvSpPr>
            <a:spLocks noGrp="1"/>
          </p:cNvSpPr>
          <p:nvPr>
            <p:ph idx="1"/>
          </p:nvPr>
        </p:nvSpPr>
        <p:spPr/>
        <p:txBody>
          <a:bodyPr/>
          <a:lstStyle/>
          <a:p>
            <a:r>
              <a:rPr lang="en-US" dirty="0" smtClean="0"/>
              <a:t>P201 needs 101 votes.  He has to payoff 100 of his fellow pirates.  That requires all the gold.  P201 gets nothing, but escapes with his life.</a:t>
            </a:r>
          </a:p>
          <a:p>
            <a:r>
              <a:rPr lang="en-US" dirty="0" smtClean="0"/>
              <a:t>P202 can survive with the same strategy.</a:t>
            </a:r>
          </a:p>
          <a:p>
            <a:r>
              <a:rPr lang="en-US" dirty="0" smtClean="0"/>
              <a:t>What about P203?</a:t>
            </a:r>
            <a:endParaRPr lang="en-US" dirty="0"/>
          </a:p>
        </p:txBody>
      </p:sp>
    </p:spTree>
    <p:extLst>
      <p:ext uri="{BB962C8B-B14F-4D97-AF65-F5344CB8AC3E}">
        <p14:creationId xmlns:p14="http://schemas.microsoft.com/office/powerpoint/2010/main" val="113684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600" smtClean="0"/>
              <a:t>Programming can be a very creative process.</a:t>
            </a:r>
            <a:endParaRPr lang="en-US" altLang="en-US" smtClean="0"/>
          </a:p>
        </p:txBody>
      </p:sp>
      <p:sp>
        <p:nvSpPr>
          <p:cNvPr id="11267" name="Rectangle 3"/>
          <p:cNvSpPr>
            <a:spLocks noGrp="1" noChangeArrowheads="1"/>
          </p:cNvSpPr>
          <p:nvPr>
            <p:ph type="body" idx="1"/>
          </p:nvPr>
        </p:nvSpPr>
        <p:spPr>
          <a:xfrm>
            <a:off x="1173163" y="1752600"/>
            <a:ext cx="7772400" cy="4343400"/>
          </a:xfrm>
        </p:spPr>
        <p:txBody>
          <a:bodyPr/>
          <a:lstStyle/>
          <a:p>
            <a:pPr>
              <a:lnSpc>
                <a:spcPct val="90000"/>
              </a:lnSpc>
            </a:pPr>
            <a:r>
              <a:rPr lang="en-US" altLang="en-US" smtClean="0"/>
              <a:t>Programmers are writers and engineers.  </a:t>
            </a:r>
          </a:p>
          <a:p>
            <a:pPr>
              <a:lnSpc>
                <a:spcPct val="90000"/>
              </a:lnSpc>
            </a:pPr>
            <a:r>
              <a:rPr lang="en-US" altLang="en-US" smtClean="0"/>
              <a:t>There are many, many ways to accomplish the same task.</a:t>
            </a:r>
          </a:p>
          <a:p>
            <a:pPr>
              <a:lnSpc>
                <a:spcPct val="90000"/>
              </a:lnSpc>
            </a:pPr>
            <a:r>
              <a:rPr lang="en-US" altLang="en-US" smtClean="0"/>
              <a:t>Computer science is very new.  There are a lot of opportunities to be innovative.</a:t>
            </a:r>
          </a:p>
          <a:p>
            <a:pPr>
              <a:lnSpc>
                <a:spcPct val="90000"/>
              </a:lnSpc>
            </a:pPr>
            <a:r>
              <a:rPr lang="en-US" altLang="en-US" smtClean="0"/>
              <a:t>You can build new products without investing a lot of cash.</a:t>
            </a:r>
          </a:p>
        </p:txBody>
      </p:sp>
    </p:spTree>
    <p:extLst>
      <p:ext uri="{BB962C8B-B14F-4D97-AF65-F5344CB8AC3E}">
        <p14:creationId xmlns:p14="http://schemas.microsoft.com/office/powerpoint/2010/main" val="39720643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P203 is in Trouble</a:t>
            </a:r>
            <a:endParaRPr lang="en-US" dirty="0"/>
          </a:p>
        </p:txBody>
      </p:sp>
      <p:sp>
        <p:nvSpPr>
          <p:cNvPr id="3" name="Content Placeholder 2"/>
          <p:cNvSpPr>
            <a:spLocks noGrp="1"/>
          </p:cNvSpPr>
          <p:nvPr>
            <p:ph idx="1"/>
          </p:nvPr>
        </p:nvSpPr>
        <p:spPr/>
        <p:txBody>
          <a:bodyPr/>
          <a:lstStyle/>
          <a:p>
            <a:r>
              <a:rPr lang="en-US" dirty="0" smtClean="0"/>
              <a:t>Pirate 203 needs 102 votes.  He can payoff 100 pirates and can vote for his own proposal, but that still comes to just 101 votes.   </a:t>
            </a:r>
          </a:p>
          <a:p>
            <a:endParaRPr lang="en-US" dirty="0"/>
          </a:p>
          <a:p>
            <a:r>
              <a:rPr lang="en-US" dirty="0" smtClean="0"/>
              <a:t>Pirate 203 is going for a swim.</a:t>
            </a:r>
          </a:p>
          <a:p>
            <a:pPr marL="0" indent="0">
              <a:buNone/>
            </a:pPr>
            <a:endParaRPr lang="en-US" dirty="0" smtClean="0"/>
          </a:p>
          <a:p>
            <a:r>
              <a:rPr lang="en-US" dirty="0" smtClean="0"/>
              <a:t>Given the chance, P203 will give P204 his full support!</a:t>
            </a:r>
            <a:endParaRPr lang="en-US" dirty="0"/>
          </a:p>
        </p:txBody>
      </p:sp>
    </p:spTree>
    <p:extLst>
      <p:ext uri="{BB962C8B-B14F-4D97-AF65-F5344CB8AC3E}">
        <p14:creationId xmlns:p14="http://schemas.microsoft.com/office/powerpoint/2010/main" val="3122134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P204</a:t>
            </a:r>
            <a:endParaRPr lang="en-US" dirty="0"/>
          </a:p>
        </p:txBody>
      </p:sp>
      <p:sp>
        <p:nvSpPr>
          <p:cNvPr id="3" name="Content Placeholder 2"/>
          <p:cNvSpPr>
            <a:spLocks noGrp="1"/>
          </p:cNvSpPr>
          <p:nvPr>
            <p:ph idx="1"/>
          </p:nvPr>
        </p:nvSpPr>
        <p:spPr/>
        <p:txBody>
          <a:bodyPr/>
          <a:lstStyle/>
          <a:p>
            <a:r>
              <a:rPr lang="en-US" dirty="0" smtClean="0"/>
              <a:t>P204 needs 102 votes</a:t>
            </a:r>
          </a:p>
          <a:p>
            <a:pPr lvl="1"/>
            <a:r>
              <a:rPr lang="en-US" dirty="0" smtClean="0"/>
              <a:t>He has P203’s vote</a:t>
            </a:r>
          </a:p>
          <a:p>
            <a:pPr lvl="1"/>
            <a:r>
              <a:rPr lang="en-US" dirty="0" smtClean="0"/>
              <a:t>He has his own vote</a:t>
            </a:r>
          </a:p>
          <a:p>
            <a:pPr lvl="1"/>
            <a:r>
              <a:rPr lang="en-US" dirty="0" smtClean="0"/>
              <a:t>He can buy 100 votes</a:t>
            </a:r>
          </a:p>
          <a:p>
            <a:pPr lvl="1"/>
            <a:r>
              <a:rPr lang="en-US" dirty="0" smtClean="0"/>
              <a:t>That adds up to 102 votes</a:t>
            </a:r>
          </a:p>
          <a:p>
            <a:pPr lvl="1"/>
            <a:endParaRPr lang="en-US" dirty="0"/>
          </a:p>
          <a:p>
            <a:r>
              <a:rPr lang="en-US" dirty="0" smtClean="0"/>
              <a:t>P204 can save himself</a:t>
            </a:r>
          </a:p>
          <a:p>
            <a:pPr lvl="1"/>
            <a:r>
              <a:rPr lang="en-US" dirty="0" smtClean="0"/>
              <a:t>He needed 1 ally (2</a:t>
            </a:r>
            <a:r>
              <a:rPr lang="en-US" baseline="30000" dirty="0" smtClean="0"/>
              <a:t>1</a:t>
            </a:r>
            <a:r>
              <a:rPr lang="en-US" dirty="0" smtClean="0"/>
              <a:t>-1)</a:t>
            </a:r>
            <a:endParaRPr lang="en-US" dirty="0"/>
          </a:p>
        </p:txBody>
      </p:sp>
    </p:spTree>
    <p:extLst>
      <p:ext uri="{BB962C8B-B14F-4D97-AF65-F5344CB8AC3E}">
        <p14:creationId xmlns:p14="http://schemas.microsoft.com/office/powerpoint/2010/main" val="23107136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P205</a:t>
            </a:r>
            <a:endParaRPr lang="en-US" dirty="0"/>
          </a:p>
        </p:txBody>
      </p:sp>
      <p:sp>
        <p:nvSpPr>
          <p:cNvPr id="3" name="Content Placeholder 2"/>
          <p:cNvSpPr>
            <a:spLocks noGrp="1"/>
          </p:cNvSpPr>
          <p:nvPr>
            <p:ph idx="1"/>
          </p:nvPr>
        </p:nvSpPr>
        <p:spPr/>
        <p:txBody>
          <a:bodyPr/>
          <a:lstStyle/>
          <a:p>
            <a:r>
              <a:rPr lang="en-US" dirty="0" smtClean="0"/>
              <a:t>P205 needs 103 votes</a:t>
            </a:r>
          </a:p>
          <a:p>
            <a:pPr lvl="1"/>
            <a:r>
              <a:rPr lang="en-US" dirty="0" smtClean="0"/>
              <a:t>He has no allies</a:t>
            </a:r>
          </a:p>
          <a:p>
            <a:pPr lvl="1"/>
            <a:r>
              <a:rPr lang="en-US" dirty="0" smtClean="0"/>
              <a:t>He will swim</a:t>
            </a:r>
          </a:p>
          <a:p>
            <a:pPr lvl="1"/>
            <a:r>
              <a:rPr lang="en-US" dirty="0" smtClean="0"/>
              <a:t>P206 needs 103 has 102</a:t>
            </a:r>
          </a:p>
          <a:p>
            <a:pPr lvl="1"/>
            <a:r>
              <a:rPr lang="en-US" dirty="0" smtClean="0"/>
              <a:t>P207 needs 104 has 103</a:t>
            </a:r>
          </a:p>
        </p:txBody>
      </p:sp>
    </p:spTree>
    <p:extLst>
      <p:ext uri="{BB962C8B-B14F-4D97-AF65-F5344CB8AC3E}">
        <p14:creationId xmlns:p14="http://schemas.microsoft.com/office/powerpoint/2010/main" val="25118192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P208</a:t>
            </a:r>
            <a:endParaRPr lang="en-US" dirty="0"/>
          </a:p>
        </p:txBody>
      </p:sp>
      <p:sp>
        <p:nvSpPr>
          <p:cNvPr id="3" name="Content Placeholder 2"/>
          <p:cNvSpPr>
            <a:spLocks noGrp="1"/>
          </p:cNvSpPr>
          <p:nvPr>
            <p:ph idx="1"/>
          </p:nvPr>
        </p:nvSpPr>
        <p:spPr/>
        <p:txBody>
          <a:bodyPr/>
          <a:lstStyle/>
          <a:p>
            <a:r>
              <a:rPr lang="en-US" dirty="0" smtClean="0"/>
              <a:t>P208 needs 104 votes</a:t>
            </a:r>
          </a:p>
          <a:p>
            <a:pPr lvl="1"/>
            <a:r>
              <a:rPr lang="en-US" dirty="0" smtClean="0"/>
              <a:t>P205, P206, P207 will support him to so that they will not be thrown overboard</a:t>
            </a:r>
            <a:endParaRPr lang="en-US" dirty="0"/>
          </a:p>
          <a:p>
            <a:pPr lvl="1"/>
            <a:r>
              <a:rPr lang="en-US" dirty="0" smtClean="0"/>
              <a:t>P208 has his own vote</a:t>
            </a:r>
          </a:p>
          <a:p>
            <a:pPr lvl="1"/>
            <a:r>
              <a:rPr lang="en-US" dirty="0" smtClean="0"/>
              <a:t>P208 has 3 allies (P205, P206, P207)</a:t>
            </a:r>
          </a:p>
          <a:p>
            <a:pPr lvl="1"/>
            <a:r>
              <a:rPr lang="en-US" dirty="0" smtClean="0"/>
              <a:t>P208 can bribe 100 other pirates</a:t>
            </a:r>
          </a:p>
          <a:p>
            <a:r>
              <a:rPr lang="en-US" dirty="0" smtClean="0"/>
              <a:t>P208 survives with 104 votes</a:t>
            </a:r>
          </a:p>
          <a:p>
            <a:pPr lvl="1"/>
            <a:r>
              <a:rPr lang="en-US" dirty="0" smtClean="0"/>
              <a:t>He needed 3 allies </a:t>
            </a:r>
            <a:r>
              <a:rPr lang="en-US" dirty="0"/>
              <a:t>(</a:t>
            </a:r>
            <a:r>
              <a:rPr lang="en-US" dirty="0" smtClean="0"/>
              <a:t>2</a:t>
            </a:r>
            <a:r>
              <a:rPr lang="en-US" baseline="30000" dirty="0" smtClean="0"/>
              <a:t>2</a:t>
            </a:r>
            <a:r>
              <a:rPr lang="en-US" dirty="0" smtClean="0"/>
              <a:t>-1</a:t>
            </a:r>
            <a:r>
              <a:rPr lang="en-US" dirty="0"/>
              <a:t>)</a:t>
            </a:r>
          </a:p>
          <a:p>
            <a:pPr lvl="1"/>
            <a:endParaRPr lang="en-US" dirty="0"/>
          </a:p>
        </p:txBody>
      </p:sp>
    </p:spTree>
    <p:extLst>
      <p:ext uri="{BB962C8B-B14F-4D97-AF65-F5344CB8AC3E}">
        <p14:creationId xmlns:p14="http://schemas.microsoft.com/office/powerpoint/2010/main" val="708158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P209 to P215</a:t>
            </a:r>
            <a:endParaRPr lang="en-US" dirty="0"/>
          </a:p>
        </p:txBody>
      </p:sp>
      <p:sp>
        <p:nvSpPr>
          <p:cNvPr id="3" name="Content Placeholder 2"/>
          <p:cNvSpPr>
            <a:spLocks noGrp="1"/>
          </p:cNvSpPr>
          <p:nvPr>
            <p:ph idx="1"/>
          </p:nvPr>
        </p:nvSpPr>
        <p:spPr/>
        <p:txBody>
          <a:bodyPr/>
          <a:lstStyle/>
          <a:p>
            <a:r>
              <a:rPr lang="en-US" dirty="0" smtClean="0"/>
              <a:t>P209 needs 105 votes, can get 101</a:t>
            </a:r>
          </a:p>
          <a:p>
            <a:r>
              <a:rPr lang="en-US" dirty="0" smtClean="0"/>
              <a:t>P210 needs 105 votes, can get 102</a:t>
            </a:r>
          </a:p>
          <a:p>
            <a:r>
              <a:rPr lang="en-US" dirty="0" smtClean="0"/>
              <a:t>P211 needs 106 votes, can get 103</a:t>
            </a:r>
          </a:p>
          <a:p>
            <a:r>
              <a:rPr lang="en-US" dirty="0" smtClean="0"/>
              <a:t>P212 needs 106 votes, can get 104</a:t>
            </a:r>
          </a:p>
          <a:p>
            <a:r>
              <a:rPr lang="en-US" dirty="0" smtClean="0"/>
              <a:t>P213 needs 107 votes, can get 105</a:t>
            </a:r>
          </a:p>
          <a:p>
            <a:r>
              <a:rPr lang="en-US" dirty="0" smtClean="0"/>
              <a:t>P214 needs 107 votes, can get 106</a:t>
            </a:r>
          </a:p>
          <a:p>
            <a:r>
              <a:rPr lang="en-US" dirty="0" smtClean="0"/>
              <a:t>P215 needs 108 votes, can get 107</a:t>
            </a:r>
          </a:p>
          <a:p>
            <a:pPr marL="0" indent="0">
              <a:buNone/>
            </a:pPr>
            <a:endParaRPr lang="en-US" dirty="0" smtClean="0"/>
          </a:p>
          <a:p>
            <a:endParaRPr lang="en-US" dirty="0"/>
          </a:p>
        </p:txBody>
      </p:sp>
    </p:spTree>
    <p:extLst>
      <p:ext uri="{BB962C8B-B14F-4D97-AF65-F5344CB8AC3E}">
        <p14:creationId xmlns:p14="http://schemas.microsoft.com/office/powerpoint/2010/main" val="1141909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P216</a:t>
            </a:r>
            <a:endParaRPr lang="en-US" dirty="0"/>
          </a:p>
        </p:txBody>
      </p:sp>
      <p:sp>
        <p:nvSpPr>
          <p:cNvPr id="3" name="Content Placeholder 2"/>
          <p:cNvSpPr>
            <a:spLocks noGrp="1"/>
          </p:cNvSpPr>
          <p:nvPr>
            <p:ph idx="1"/>
          </p:nvPr>
        </p:nvSpPr>
        <p:spPr/>
        <p:txBody>
          <a:bodyPr/>
          <a:lstStyle/>
          <a:p>
            <a:r>
              <a:rPr lang="en-US" dirty="0" smtClean="0"/>
              <a:t>P216 needs 108 votes</a:t>
            </a:r>
          </a:p>
          <a:p>
            <a:pPr lvl="1"/>
            <a:r>
              <a:rPr lang="en-US" dirty="0" smtClean="0"/>
              <a:t>P209, P210, P211, P212, P213, P214, and P215 are his 7 allies </a:t>
            </a:r>
          </a:p>
          <a:p>
            <a:pPr lvl="1"/>
            <a:r>
              <a:rPr lang="en-US" dirty="0" smtClean="0"/>
              <a:t>Votes of 7 allies plus</a:t>
            </a:r>
          </a:p>
          <a:p>
            <a:pPr lvl="1"/>
            <a:r>
              <a:rPr lang="en-US" dirty="0" smtClean="0"/>
              <a:t>His own vote plus</a:t>
            </a:r>
          </a:p>
          <a:p>
            <a:pPr lvl="1"/>
            <a:r>
              <a:rPr lang="en-US" dirty="0" smtClean="0"/>
              <a:t>100 bribed pirates </a:t>
            </a:r>
          </a:p>
          <a:p>
            <a:r>
              <a:rPr lang="en-US" dirty="0" smtClean="0"/>
              <a:t>P216 has 108 votes and can save himself</a:t>
            </a:r>
          </a:p>
          <a:p>
            <a:pPr lvl="1"/>
            <a:r>
              <a:rPr lang="en-US" dirty="0" smtClean="0"/>
              <a:t>He needed 7 allies </a:t>
            </a:r>
            <a:r>
              <a:rPr lang="en-US" dirty="0"/>
              <a:t>(</a:t>
            </a:r>
            <a:r>
              <a:rPr lang="en-US" dirty="0" smtClean="0"/>
              <a:t>2</a:t>
            </a:r>
            <a:r>
              <a:rPr lang="en-US" baseline="30000" dirty="0" smtClean="0"/>
              <a:t>3</a:t>
            </a:r>
            <a:r>
              <a:rPr lang="en-US" dirty="0" smtClean="0"/>
              <a:t>-1</a:t>
            </a:r>
            <a:r>
              <a:rPr lang="en-US" dirty="0"/>
              <a:t>)</a:t>
            </a:r>
          </a:p>
          <a:p>
            <a:pPr lvl="1"/>
            <a:endParaRPr lang="en-US" dirty="0" smtClean="0"/>
          </a:p>
        </p:txBody>
      </p:sp>
    </p:spTree>
    <p:extLst>
      <p:ext uri="{BB962C8B-B14F-4D97-AF65-F5344CB8AC3E}">
        <p14:creationId xmlns:p14="http://schemas.microsoft.com/office/powerpoint/2010/main" val="32673603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following Pirates can save themselves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43713888"/>
              </p:ext>
            </p:extLst>
          </p:nvPr>
        </p:nvGraphicFramePr>
        <p:xfrm>
          <a:off x="1473200" y="1630680"/>
          <a:ext cx="6096000" cy="40792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Pirate</a:t>
                      </a:r>
                      <a:endParaRPr lang="en-US" dirty="0"/>
                    </a:p>
                  </a:txBody>
                  <a:tcPr/>
                </a:tc>
                <a:tc>
                  <a:txBody>
                    <a:bodyPr/>
                    <a:lstStyle/>
                    <a:p>
                      <a:r>
                        <a:rPr lang="en-US" dirty="0" smtClean="0"/>
                        <a:t>Allies</a:t>
                      </a:r>
                      <a:endParaRPr lang="en-US" dirty="0"/>
                    </a:p>
                  </a:txBody>
                  <a:tcPr/>
                </a:tc>
                <a:tc>
                  <a:txBody>
                    <a:bodyPr/>
                    <a:lstStyle/>
                    <a:p>
                      <a:endParaRPr lang="en-US" dirty="0"/>
                    </a:p>
                  </a:txBody>
                  <a:tcPr/>
                </a:tc>
              </a:tr>
              <a:tr h="370840">
                <a:tc>
                  <a:txBody>
                    <a:bodyPr/>
                    <a:lstStyle/>
                    <a:p>
                      <a:r>
                        <a:rPr lang="en-US" dirty="0" smtClean="0"/>
                        <a:t>P204</a:t>
                      </a:r>
                      <a:endParaRPr lang="en-US" dirty="0"/>
                    </a:p>
                  </a:txBody>
                  <a:tcPr/>
                </a:tc>
                <a:tc>
                  <a:txBody>
                    <a:bodyPr/>
                    <a:lstStyle/>
                    <a:p>
                      <a:r>
                        <a:rPr lang="en-US" dirty="0" smtClean="0"/>
                        <a:t>1</a:t>
                      </a:r>
                      <a:endParaRPr lang="en-US" dirty="0"/>
                    </a:p>
                  </a:txBody>
                  <a:tcPr/>
                </a:tc>
                <a:tc>
                  <a:txBody>
                    <a:bodyPr/>
                    <a:lstStyle/>
                    <a:p>
                      <a:r>
                        <a:rPr lang="en-US" dirty="0" smtClean="0"/>
                        <a:t>2</a:t>
                      </a:r>
                      <a:r>
                        <a:rPr lang="en-US" baseline="30000" dirty="0" smtClean="0"/>
                        <a:t>1</a:t>
                      </a:r>
                      <a:r>
                        <a:rPr lang="en-US" dirty="0" smtClean="0"/>
                        <a:t>-1</a:t>
                      </a:r>
                      <a:endParaRPr lang="en-US" dirty="0"/>
                    </a:p>
                  </a:txBody>
                  <a:tcPr/>
                </a:tc>
              </a:tr>
              <a:tr h="370840">
                <a:tc>
                  <a:txBody>
                    <a:bodyPr/>
                    <a:lstStyle/>
                    <a:p>
                      <a:r>
                        <a:rPr lang="en-US" dirty="0" smtClean="0"/>
                        <a:t>P208</a:t>
                      </a:r>
                      <a:endParaRPr lang="en-US" dirty="0"/>
                    </a:p>
                  </a:txBody>
                  <a:tcPr/>
                </a:tc>
                <a:tc>
                  <a:txBody>
                    <a:bodyPr/>
                    <a:lstStyle/>
                    <a:p>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2</a:t>
                      </a:r>
                      <a:r>
                        <a:rPr lang="en-US" dirty="0" smtClean="0"/>
                        <a:t>-1</a:t>
                      </a:r>
                    </a:p>
                  </a:txBody>
                  <a:tcPr/>
                </a:tc>
              </a:tr>
              <a:tr h="370840">
                <a:tc>
                  <a:txBody>
                    <a:bodyPr/>
                    <a:lstStyle/>
                    <a:p>
                      <a:r>
                        <a:rPr lang="en-US" dirty="0" smtClean="0"/>
                        <a:t>P216</a:t>
                      </a:r>
                      <a:endParaRPr lang="en-US" dirty="0"/>
                    </a:p>
                  </a:txBody>
                  <a:tcPr/>
                </a:tc>
                <a:tc>
                  <a:txBody>
                    <a:bodyPr/>
                    <a:lstStyle/>
                    <a:p>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3</a:t>
                      </a:r>
                      <a:r>
                        <a:rPr lang="en-US" dirty="0" smtClean="0"/>
                        <a:t>-1</a:t>
                      </a:r>
                    </a:p>
                  </a:txBody>
                  <a:tcPr/>
                </a:tc>
              </a:tr>
              <a:tr h="370840">
                <a:tc>
                  <a:txBody>
                    <a:bodyPr/>
                    <a:lstStyle/>
                    <a:p>
                      <a:r>
                        <a:rPr lang="en-US" dirty="0" smtClean="0"/>
                        <a:t>P232</a:t>
                      </a:r>
                      <a:endParaRPr lang="en-US" dirty="0"/>
                    </a:p>
                  </a:txBody>
                  <a:tcPr/>
                </a:tc>
                <a:tc>
                  <a:txBody>
                    <a:bodyPr/>
                    <a:lstStyle/>
                    <a:p>
                      <a:r>
                        <a:rPr lang="en-US" dirty="0" smtClean="0"/>
                        <a:t>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4</a:t>
                      </a:r>
                      <a:r>
                        <a:rPr lang="en-US" dirty="0" smtClean="0"/>
                        <a:t>-1</a:t>
                      </a:r>
                    </a:p>
                  </a:txBody>
                  <a:tcPr/>
                </a:tc>
              </a:tr>
              <a:tr h="370840">
                <a:tc>
                  <a:txBody>
                    <a:bodyPr/>
                    <a:lstStyle/>
                    <a:p>
                      <a:r>
                        <a:rPr lang="en-US" dirty="0" smtClean="0"/>
                        <a:t>P264</a:t>
                      </a:r>
                      <a:endParaRPr lang="en-US" dirty="0"/>
                    </a:p>
                  </a:txBody>
                  <a:tcPr/>
                </a:tc>
                <a:tc>
                  <a:txBody>
                    <a:bodyPr/>
                    <a:lstStyle/>
                    <a:p>
                      <a:r>
                        <a:rPr lang="en-US" dirty="0" smtClean="0"/>
                        <a:t>31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5</a:t>
                      </a:r>
                      <a:r>
                        <a:rPr lang="en-US" dirty="0" smtClean="0"/>
                        <a:t>-1</a:t>
                      </a:r>
                    </a:p>
                  </a:txBody>
                  <a:tcPr/>
                </a:tc>
              </a:tr>
              <a:tr h="370840">
                <a:tc>
                  <a:txBody>
                    <a:bodyPr/>
                    <a:lstStyle/>
                    <a:p>
                      <a:r>
                        <a:rPr lang="en-US" dirty="0" smtClean="0"/>
                        <a:t>P328</a:t>
                      </a:r>
                      <a:r>
                        <a:rPr lang="en-US" baseline="0" dirty="0" smtClean="0"/>
                        <a:t> </a:t>
                      </a:r>
                      <a:endParaRPr lang="en-US" dirty="0"/>
                    </a:p>
                  </a:txBody>
                  <a:tcPr/>
                </a:tc>
                <a:tc>
                  <a:txBody>
                    <a:bodyPr/>
                    <a:lstStyle/>
                    <a:p>
                      <a:r>
                        <a:rPr lang="en-US" dirty="0" smtClean="0"/>
                        <a:t>63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6</a:t>
                      </a:r>
                      <a:r>
                        <a:rPr lang="en-US" dirty="0" smtClean="0"/>
                        <a:t>-1</a:t>
                      </a:r>
                    </a:p>
                  </a:txBody>
                  <a:tcPr/>
                </a:tc>
              </a:tr>
              <a:tr h="370840">
                <a:tc>
                  <a:txBody>
                    <a:bodyPr/>
                    <a:lstStyle/>
                    <a:p>
                      <a:r>
                        <a:rPr lang="en-US" dirty="0" smtClean="0"/>
                        <a:t>P456</a:t>
                      </a:r>
                      <a:endParaRPr lang="en-US" dirty="0"/>
                    </a:p>
                  </a:txBody>
                  <a:tcPr/>
                </a:tc>
                <a:tc>
                  <a:txBody>
                    <a:bodyPr/>
                    <a:lstStyle/>
                    <a:p>
                      <a:r>
                        <a:rPr lang="en-US" dirty="0" smtClean="0"/>
                        <a:t>127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7</a:t>
                      </a:r>
                      <a:r>
                        <a:rPr lang="en-US" dirty="0" smtClean="0"/>
                        <a:t>-1</a:t>
                      </a:r>
                    </a:p>
                  </a:txBody>
                  <a:tcPr/>
                </a:tc>
              </a:tr>
              <a:tr h="370840">
                <a:tc>
                  <a:txBody>
                    <a:bodyPr/>
                    <a:lstStyle/>
                    <a:p>
                      <a:r>
                        <a:rPr lang="en-US" dirty="0" smtClean="0"/>
                        <a:t>P712</a:t>
                      </a:r>
                      <a:endParaRPr lang="en-US" dirty="0"/>
                    </a:p>
                  </a:txBody>
                  <a:tcPr/>
                </a:tc>
                <a:tc>
                  <a:txBody>
                    <a:bodyPr/>
                    <a:lstStyle/>
                    <a:p>
                      <a:r>
                        <a:rPr lang="en-US" dirty="0" smtClean="0"/>
                        <a:t>255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8</a:t>
                      </a:r>
                      <a:r>
                        <a:rPr lang="en-US" dirty="0" smtClean="0"/>
                        <a:t>-1</a:t>
                      </a:r>
                    </a:p>
                  </a:txBody>
                  <a:tcPr/>
                </a:tc>
              </a:tr>
              <a:tr h="370840">
                <a:tc>
                  <a:txBody>
                    <a:bodyPr/>
                    <a:lstStyle/>
                    <a:p>
                      <a:r>
                        <a:rPr lang="en-US" dirty="0" smtClean="0"/>
                        <a:t>P1224</a:t>
                      </a:r>
                      <a:endParaRPr lang="en-US" dirty="0"/>
                    </a:p>
                  </a:txBody>
                  <a:tcPr/>
                </a:tc>
                <a:tc>
                  <a:txBody>
                    <a:bodyPr/>
                    <a:lstStyle/>
                    <a:p>
                      <a:r>
                        <a:rPr lang="en-US" dirty="0" smtClean="0"/>
                        <a:t>511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9</a:t>
                      </a:r>
                      <a:r>
                        <a:rPr lang="en-US" dirty="0" smtClean="0"/>
                        <a:t>-1</a:t>
                      </a:r>
                    </a:p>
                  </a:txBody>
                  <a:tcPr/>
                </a:tc>
              </a:tr>
              <a:tr h="370840">
                <a:tc>
                  <a:txBody>
                    <a:bodyPr/>
                    <a:lstStyle/>
                    <a:p>
                      <a:r>
                        <a:rPr lang="en-US" dirty="0" smtClean="0"/>
                        <a:t>P2248</a:t>
                      </a:r>
                      <a:endParaRPr lang="en-US" dirty="0"/>
                    </a:p>
                  </a:txBody>
                  <a:tcPr/>
                </a:tc>
                <a:tc>
                  <a:txBody>
                    <a:bodyPr/>
                    <a:lstStyle/>
                    <a:p>
                      <a:r>
                        <a:rPr lang="en-US" dirty="0" smtClean="0"/>
                        <a:t>1023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10</a:t>
                      </a:r>
                      <a:r>
                        <a:rPr lang="en-US" dirty="0" smtClean="0"/>
                        <a:t>-1</a:t>
                      </a:r>
                    </a:p>
                  </a:txBody>
                  <a:tcPr/>
                </a:tc>
              </a:tr>
            </a:tbl>
          </a:graphicData>
        </a:graphic>
      </p:graphicFrame>
      <p:sp>
        <p:nvSpPr>
          <p:cNvPr id="7" name="TextBox 6"/>
          <p:cNvSpPr txBox="1"/>
          <p:nvPr/>
        </p:nvSpPr>
        <p:spPr>
          <a:xfrm>
            <a:off x="0" y="6219706"/>
            <a:ext cx="9144000" cy="646331"/>
          </a:xfrm>
          <a:prstGeom prst="rect">
            <a:avLst/>
          </a:prstGeom>
          <a:noFill/>
        </p:spPr>
        <p:txBody>
          <a:bodyPr wrap="square" rtlCol="0">
            <a:spAutoFit/>
          </a:bodyPr>
          <a:lstStyle/>
          <a:p>
            <a:pPr algn="ctr"/>
            <a:r>
              <a:rPr lang="en-US" dirty="0" smtClean="0"/>
              <a:t>Generally, pirate 202+ 2</a:t>
            </a:r>
            <a:r>
              <a:rPr lang="en-US" baseline="30000" dirty="0" smtClean="0"/>
              <a:t>n</a:t>
            </a:r>
            <a:r>
              <a:rPr lang="en-US" dirty="0" smtClean="0"/>
              <a:t> (where n&gt;=1) will be able to save himself</a:t>
            </a:r>
          </a:p>
          <a:p>
            <a:pPr algn="ctr"/>
            <a:r>
              <a:rPr lang="en-US" dirty="0" smtClean="0"/>
              <a:t>with the help of 2</a:t>
            </a:r>
            <a:r>
              <a:rPr lang="en-US" baseline="30000" dirty="0" smtClean="0"/>
              <a:t>n</a:t>
            </a:r>
            <a:r>
              <a:rPr lang="en-US" dirty="0" smtClean="0"/>
              <a:t>-1 allies.</a:t>
            </a:r>
            <a:endParaRPr lang="en-US" dirty="0"/>
          </a:p>
        </p:txBody>
      </p:sp>
    </p:spTree>
    <p:extLst>
      <p:ext uri="{BB962C8B-B14F-4D97-AF65-F5344CB8AC3E}">
        <p14:creationId xmlns:p14="http://schemas.microsoft.com/office/powerpoint/2010/main" val="30350898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447800"/>
            <a:ext cx="7543800" cy="4876800"/>
          </a:xfrm>
        </p:spPr>
      </p:pic>
      <p:sp>
        <p:nvSpPr>
          <p:cNvPr id="17411" name="Rectangle 5"/>
          <p:cNvSpPr>
            <a:spLocks noGrp="1" noChangeArrowheads="1"/>
          </p:cNvSpPr>
          <p:nvPr>
            <p:ph type="title"/>
          </p:nvPr>
        </p:nvSpPr>
        <p:spPr>
          <a:xfrm>
            <a:off x="685800" y="76200"/>
            <a:ext cx="7772400" cy="1143000"/>
          </a:xfrm>
          <a:noFill/>
        </p:spPr>
        <p:txBody>
          <a:bodyPr/>
          <a:lstStyle/>
          <a:p>
            <a:r>
              <a:rPr lang="en-US" sz="2800" dirty="0" smtClean="0"/>
              <a:t>Distance Vector Routing </a:t>
            </a:r>
            <a:br>
              <a:rPr lang="en-US" sz="2800" dirty="0" smtClean="0"/>
            </a:br>
            <a:endParaRPr lang="en-US" dirty="0" smtClean="0"/>
          </a:p>
        </p:txBody>
      </p:sp>
    </p:spTree>
    <p:extLst>
      <p:ext uri="{BB962C8B-B14F-4D97-AF65-F5344CB8AC3E}">
        <p14:creationId xmlns:p14="http://schemas.microsoft.com/office/powerpoint/2010/main" val="2012364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85800" y="1676400"/>
            <a:ext cx="7772400" cy="4419600"/>
          </a:xfrm>
        </p:spPr>
        <p:txBody>
          <a:bodyPr/>
          <a:lstStyle/>
          <a:p>
            <a:r>
              <a:rPr lang="en-US" dirty="0" smtClean="0">
                <a:solidFill>
                  <a:schemeClr val="accent3"/>
                </a:solidFill>
              </a:rPr>
              <a:t>Given a network topology and a set of weights describing the cost to send data across each link in the network</a:t>
            </a:r>
          </a:p>
          <a:p>
            <a:r>
              <a:rPr lang="en-US" dirty="0" smtClean="0">
                <a:solidFill>
                  <a:schemeClr val="accent3"/>
                </a:solidFill>
              </a:rPr>
              <a:t>Find the shortest path from a specified source to all other destinations in the network.</a:t>
            </a:r>
          </a:p>
          <a:p>
            <a:r>
              <a:rPr lang="en-US" dirty="0" smtClean="0">
                <a:solidFill>
                  <a:schemeClr val="accent3"/>
                </a:solidFill>
              </a:rPr>
              <a:t>Shortest path algorithm first developed by E. W. </a:t>
            </a:r>
            <a:r>
              <a:rPr lang="en-US" dirty="0" err="1" smtClean="0">
                <a:solidFill>
                  <a:schemeClr val="accent3"/>
                </a:solidFill>
              </a:rPr>
              <a:t>Dijkstra</a:t>
            </a:r>
            <a:endParaRPr lang="en-US" dirty="0" smtClean="0">
              <a:solidFill>
                <a:schemeClr val="accent3"/>
              </a:solidFill>
            </a:endParaRPr>
          </a:p>
        </p:txBody>
      </p:sp>
      <p:sp>
        <p:nvSpPr>
          <p:cNvPr id="8195" name="Rectangle 4"/>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800" dirty="0" smtClean="0">
                <a:solidFill>
                  <a:schemeClr val="accent3"/>
                </a:solidFill>
              </a:rPr>
              <a:t>Shortest Path Routing </a:t>
            </a:r>
            <a:br>
              <a:rPr lang="en-US" sz="2800" dirty="0" smtClean="0">
                <a:solidFill>
                  <a:schemeClr val="accent3"/>
                </a:solidFill>
              </a:rPr>
            </a:br>
            <a:r>
              <a:rPr lang="en-US" sz="2800" dirty="0" smtClean="0">
                <a:solidFill>
                  <a:schemeClr val="accent3"/>
                </a:solidFill>
              </a:rPr>
              <a:t>(a </a:t>
            </a:r>
            <a:r>
              <a:rPr lang="en-US" sz="2800" dirty="0" err="1" smtClean="0">
                <a:solidFill>
                  <a:schemeClr val="accent3"/>
                </a:solidFill>
              </a:rPr>
              <a:t>nonadaptive</a:t>
            </a:r>
            <a:r>
              <a:rPr lang="en-US" sz="2800" dirty="0" smtClean="0">
                <a:solidFill>
                  <a:schemeClr val="accent3"/>
                </a:solidFill>
              </a:rPr>
              <a:t> routing algorithm</a:t>
            </a:r>
            <a:r>
              <a:rPr lang="en-US" sz="2800" dirty="0" smtClean="0">
                <a:solidFill>
                  <a:srgbClr val="808000"/>
                </a:solidFill>
              </a:rPr>
              <a:t>)</a:t>
            </a:r>
            <a:endParaRPr lang="en-US" sz="4400" dirty="0" smtClean="0">
              <a:solidFill>
                <a:srgbClr val="808000"/>
              </a:solidFill>
            </a:endParaRPr>
          </a:p>
        </p:txBody>
      </p:sp>
    </p:spTree>
    <p:extLst>
      <p:ext uri="{BB962C8B-B14F-4D97-AF65-F5344CB8AC3E}">
        <p14:creationId xmlns:p14="http://schemas.microsoft.com/office/powerpoint/2010/main" val="1825905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1143000"/>
          </a:xfrm>
        </p:spPr>
        <p:txBody>
          <a:bodyPr/>
          <a:lstStyle/>
          <a:p>
            <a:r>
              <a:rPr lang="en-US" sz="2800" dirty="0" smtClean="0">
                <a:solidFill>
                  <a:schemeClr val="accent3"/>
                </a:solidFill>
              </a:rPr>
              <a:t>Shortest Path Routing </a:t>
            </a:r>
            <a:r>
              <a:rPr lang="en-US" sz="2800" dirty="0" smtClean="0"/>
              <a:t/>
            </a:r>
            <a:br>
              <a:rPr lang="en-US" sz="2800" dirty="0" smtClean="0"/>
            </a:br>
            <a:endParaRPr lang="en-US" dirty="0" smtClean="0"/>
          </a:p>
        </p:txBody>
      </p:sp>
      <p:sp>
        <p:nvSpPr>
          <p:cNvPr id="9219" name="Rectangle 3"/>
          <p:cNvSpPr>
            <a:spLocks noGrp="1" noChangeArrowheads="1"/>
          </p:cNvSpPr>
          <p:nvPr>
            <p:ph type="body" idx="1"/>
          </p:nvPr>
        </p:nvSpPr>
        <p:spPr>
          <a:xfrm>
            <a:off x="685800" y="1219200"/>
            <a:ext cx="8077200" cy="4876800"/>
          </a:xfrm>
        </p:spPr>
        <p:txBody>
          <a:bodyPr/>
          <a:lstStyle/>
          <a:p>
            <a:pPr>
              <a:buFontTx/>
              <a:buNone/>
            </a:pPr>
            <a:r>
              <a:rPr lang="en-US" sz="2400" dirty="0" smtClean="0">
                <a:solidFill>
                  <a:schemeClr val="accent3"/>
                </a:solidFill>
              </a:rPr>
              <a:t>Mark the source node as </a:t>
            </a:r>
            <a:r>
              <a:rPr lang="en-US" sz="2400" dirty="0" smtClean="0">
                <a:solidFill>
                  <a:srgbClr val="FFFF00"/>
                </a:solidFill>
              </a:rPr>
              <a:t>permanent</a:t>
            </a:r>
            <a:r>
              <a:rPr lang="en-US" sz="2400" dirty="0" smtClean="0"/>
              <a:t>.</a:t>
            </a:r>
          </a:p>
          <a:p>
            <a:pPr>
              <a:buFontTx/>
              <a:buNone/>
            </a:pPr>
            <a:r>
              <a:rPr lang="en-US" sz="2400" dirty="0" smtClean="0">
                <a:solidFill>
                  <a:schemeClr val="accent3"/>
                </a:solidFill>
              </a:rPr>
              <a:t>Designate the source node as the </a:t>
            </a:r>
            <a:r>
              <a:rPr lang="en-US" sz="2400" dirty="0" smtClean="0">
                <a:solidFill>
                  <a:srgbClr val="FFFF00"/>
                </a:solidFill>
              </a:rPr>
              <a:t>working node</a:t>
            </a:r>
            <a:r>
              <a:rPr lang="en-US" sz="2400" dirty="0" smtClean="0"/>
              <a:t>.</a:t>
            </a:r>
          </a:p>
          <a:p>
            <a:pPr>
              <a:buFontTx/>
              <a:buNone/>
            </a:pPr>
            <a:r>
              <a:rPr lang="en-US" sz="2400" dirty="0" smtClean="0">
                <a:solidFill>
                  <a:schemeClr val="accent3"/>
                </a:solidFill>
              </a:rPr>
              <a:t>Set the </a:t>
            </a:r>
            <a:r>
              <a:rPr lang="en-US" sz="2400" dirty="0" smtClean="0">
                <a:solidFill>
                  <a:srgbClr val="FFFF00"/>
                </a:solidFill>
              </a:rPr>
              <a:t>tentative</a:t>
            </a:r>
            <a:r>
              <a:rPr lang="en-US" sz="2400" dirty="0" smtClean="0"/>
              <a:t> </a:t>
            </a:r>
            <a:r>
              <a:rPr lang="en-US" sz="2400" dirty="0" smtClean="0">
                <a:solidFill>
                  <a:schemeClr val="accent3"/>
                </a:solidFill>
              </a:rPr>
              <a:t>distance to all other nodes to infinity</a:t>
            </a:r>
            <a:r>
              <a:rPr lang="en-US" sz="2400" dirty="0" smtClean="0"/>
              <a:t>.  </a:t>
            </a:r>
          </a:p>
          <a:p>
            <a:pPr>
              <a:buFontTx/>
              <a:buNone/>
            </a:pPr>
            <a:r>
              <a:rPr lang="en-US" sz="2400" dirty="0" smtClean="0">
                <a:solidFill>
                  <a:schemeClr val="accent3"/>
                </a:solidFill>
              </a:rPr>
              <a:t>While some nodes are not marked permanent</a:t>
            </a:r>
          </a:p>
          <a:p>
            <a:pPr>
              <a:buFontTx/>
              <a:buNone/>
            </a:pPr>
            <a:r>
              <a:rPr lang="en-US" sz="2400" dirty="0" smtClean="0">
                <a:solidFill>
                  <a:schemeClr val="accent3"/>
                </a:solidFill>
              </a:rPr>
              <a:t>	Compute the tentative distance from the source to all nodes adjacent to the working node.  If this is shorter than the current tentative distance replace the tentative distance of the destination and record the label of the working node there.</a:t>
            </a:r>
          </a:p>
          <a:p>
            <a:pPr>
              <a:buFontTx/>
              <a:buNone/>
            </a:pPr>
            <a:r>
              <a:rPr lang="en-US" sz="2400" dirty="0" smtClean="0">
                <a:solidFill>
                  <a:schemeClr val="accent3"/>
                </a:solidFill>
              </a:rPr>
              <a:t>	</a:t>
            </a:r>
          </a:p>
          <a:p>
            <a:pPr>
              <a:buFontTx/>
              <a:buNone/>
            </a:pPr>
            <a:r>
              <a:rPr lang="en-US" sz="2400" dirty="0" smtClean="0">
                <a:solidFill>
                  <a:schemeClr val="accent3"/>
                </a:solidFill>
              </a:rPr>
              <a:t>	Examine ALL tentatively labeled nodes in the graph.  Select the node with the smallest value and make it the new working node.  Designate the node permanent.</a:t>
            </a:r>
          </a:p>
        </p:txBody>
      </p:sp>
    </p:spTree>
    <p:extLst>
      <p:ext uri="{BB962C8B-B14F-4D97-AF65-F5344CB8AC3E}">
        <p14:creationId xmlns:p14="http://schemas.microsoft.com/office/powerpoint/2010/main" val="4132847781"/>
      </p:ext>
    </p:extLst>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4826</TotalTime>
  <Words>4305</Words>
  <Application>Microsoft Office PowerPoint</Application>
  <PresentationFormat>On-screen Show (4:3)</PresentationFormat>
  <Paragraphs>882</Paragraphs>
  <Slides>101</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101</vt:i4>
      </vt:variant>
    </vt:vector>
  </HeadingPairs>
  <TitlesOfParts>
    <vt:vector size="111" baseType="lpstr">
      <vt:lpstr>Arial</vt:lpstr>
      <vt:lpstr>Calibri</vt:lpstr>
      <vt:lpstr>Century</vt:lpstr>
      <vt:lpstr>Times New Roman</vt:lpstr>
      <vt:lpstr>Verdana</vt:lpstr>
      <vt:lpstr>Wingdings</vt:lpstr>
      <vt:lpstr>Globe</vt:lpstr>
      <vt:lpstr>Blank Presentation</vt:lpstr>
      <vt:lpstr>Acrobat Document</vt:lpstr>
      <vt:lpstr>Chart</vt:lpstr>
      <vt:lpstr>CS105  </vt:lpstr>
      <vt:lpstr>3rd Five Weeks</vt:lpstr>
      <vt:lpstr>What is Computer Science?</vt:lpstr>
      <vt:lpstr>What is Computer Science?</vt:lpstr>
      <vt:lpstr>A Sampling of Subfields in Computer Science</vt:lpstr>
      <vt:lpstr>PowerPoint Presentation</vt:lpstr>
      <vt:lpstr>What do these subfields have in common?</vt:lpstr>
      <vt:lpstr>Good things about Computer Science</vt:lpstr>
      <vt:lpstr>Programming can be a very creative process.</vt:lpstr>
      <vt:lpstr>What do CS majors do when they graduate?</vt:lpstr>
      <vt:lpstr>What do CS majors do when they graduate?</vt:lpstr>
      <vt:lpstr>National Trends in Computer Science Enrollment</vt:lpstr>
      <vt:lpstr>Employment Outlook is Very Positive for Computer Science Graduates</vt:lpstr>
      <vt:lpstr>Job Outlook</vt:lpstr>
      <vt:lpstr>The Best Jobs in America</vt:lpstr>
      <vt:lpstr>Learning to program is like learning to play tennis.</vt:lpstr>
      <vt:lpstr>What do computers do?</vt:lpstr>
      <vt:lpstr>Think of a recipe.</vt:lpstr>
      <vt:lpstr>Algorithms for Selecting a Mate</vt:lpstr>
      <vt:lpstr>What is an Algorithm?</vt:lpstr>
      <vt:lpstr>Can Software Help a Sit-Com?</vt:lpstr>
      <vt:lpstr>PowerPoint Presentation</vt:lpstr>
      <vt:lpstr>PowerPoint Presentation</vt:lpstr>
      <vt:lpstr>Creation of Rankings</vt:lpstr>
      <vt:lpstr>Complete Rankings</vt:lpstr>
      <vt:lpstr>The Stable Marriage Problem</vt:lpstr>
      <vt:lpstr>An Unstable matching</vt:lpstr>
      <vt:lpstr>Gale-Shapley Algorithm</vt:lpstr>
      <vt:lpstr>Gale-Shapley From the Proposer’s Point of View</vt:lpstr>
      <vt:lpstr>Gale-Shapley from the Proposee’s Point of View</vt:lpstr>
      <vt:lpstr>Theorem 1 for Gale-Shapley</vt:lpstr>
      <vt:lpstr>Proof of Theorem 1</vt:lpstr>
      <vt:lpstr>PowerPoint Presentation</vt:lpstr>
      <vt:lpstr>Men Proposing (reverse order)</vt:lpstr>
      <vt:lpstr>PowerPoint Presentation</vt:lpstr>
      <vt:lpstr>Amazing Theorems of Gale-Shapley</vt:lpstr>
      <vt:lpstr>Two Stable Matchings</vt:lpstr>
      <vt:lpstr>Partners in Best and Worst Stable Matchings</vt:lpstr>
      <vt:lpstr>So Gale-Shapley is stable, but is it fair?</vt:lpstr>
      <vt:lpstr>Other Stable Matchings</vt:lpstr>
      <vt:lpstr>Considerations Other Than Stability</vt:lpstr>
      <vt:lpstr>How do we know there are 8! Matchings?</vt:lpstr>
      <vt:lpstr>Table of Factorials</vt:lpstr>
      <vt:lpstr>Friends – Proposed Episode</vt:lpstr>
      <vt:lpstr>Suppose that there were only 4 Women in Ross’s Future</vt:lpstr>
      <vt:lpstr>PowerPoint Presentation</vt:lpstr>
      <vt:lpstr>PowerPoint Presentation</vt:lpstr>
      <vt:lpstr>Stopping Problem with a Known Distribution</vt:lpstr>
      <vt:lpstr>Dynamic Programming to the Rescue!</vt:lpstr>
      <vt:lpstr>Phoebe’s Dynamic Programming Solution</vt:lpstr>
      <vt:lpstr>What about the 8th Suitor?</vt:lpstr>
      <vt:lpstr>What about the 7th Suitor?</vt:lpstr>
      <vt:lpstr>What about the rest?</vt:lpstr>
      <vt:lpstr>Problems with all these approaches?</vt:lpstr>
      <vt:lpstr>Fortunately there are plenty of places in which these algorithms are useful</vt:lpstr>
      <vt:lpstr>Acknowledgements</vt:lpstr>
      <vt:lpstr>Fair Division</vt:lpstr>
      <vt:lpstr>Restaurant Shift Workers</vt:lpstr>
      <vt:lpstr>Each Week Different Schedules</vt:lpstr>
      <vt:lpstr>How can we automatically generate fair schedules?</vt:lpstr>
      <vt:lpstr>Generating Weekly Schedules</vt:lpstr>
      <vt:lpstr>Fairness</vt:lpstr>
      <vt:lpstr>Criteria for Fairness</vt:lpstr>
      <vt:lpstr>Recurring versus Nonrecurring</vt:lpstr>
      <vt:lpstr>You cut I’ll pick algorithm</vt:lpstr>
      <vt:lpstr>Envy-free Division</vt:lpstr>
      <vt:lpstr>Is the algorithm fair?</vt:lpstr>
      <vt:lpstr>Cake Cutting Algorithms</vt:lpstr>
      <vt:lpstr>Super-fair divisions</vt:lpstr>
      <vt:lpstr>Fair Division of Multiple Items</vt:lpstr>
      <vt:lpstr>Adjusted Winner</vt:lpstr>
      <vt:lpstr>Adjusted Winner (continued)</vt:lpstr>
      <vt:lpstr>Properties of AW</vt:lpstr>
      <vt:lpstr>AW Example (from http://www.nyu.edu/projects/adjustedwinner/)</vt:lpstr>
      <vt:lpstr>Bob gets the ties (from http://www.nyu.edu/projects/adjustedwinner/)</vt:lpstr>
      <vt:lpstr>Bob can’t have all the RA (from http://www.nyu.edu/projects/adjustedwinner/)</vt:lpstr>
      <vt:lpstr>Splitting an Item - Terms</vt:lpstr>
      <vt:lpstr>The Account is Split to make the amount equal</vt:lpstr>
      <vt:lpstr>Calculation of P</vt:lpstr>
      <vt:lpstr>Pirates!*</vt:lpstr>
      <vt:lpstr>Pirate Justice</vt:lpstr>
      <vt:lpstr>What should P9 Propose?</vt:lpstr>
      <vt:lpstr>P9 needs to consider the other pirates’ alternatives</vt:lpstr>
      <vt:lpstr>Let’s see what happens if all proposals are rejected</vt:lpstr>
      <vt:lpstr>P2</vt:lpstr>
      <vt:lpstr>P3</vt:lpstr>
      <vt:lpstr>P4</vt:lpstr>
      <vt:lpstr>More Pirates</vt:lpstr>
      <vt:lpstr>P201</vt:lpstr>
      <vt:lpstr>P203 is in Trouble</vt:lpstr>
      <vt:lpstr>P204</vt:lpstr>
      <vt:lpstr>P205</vt:lpstr>
      <vt:lpstr>P208</vt:lpstr>
      <vt:lpstr>P209 to P215</vt:lpstr>
      <vt:lpstr>P216</vt:lpstr>
      <vt:lpstr>The following Pirates can save themselves </vt:lpstr>
      <vt:lpstr>Distance Vector Routing  </vt:lpstr>
      <vt:lpstr>PowerPoint Presentation</vt:lpstr>
      <vt:lpstr>Shortest Path Routing  </vt:lpstr>
      <vt:lpstr>Example of Shortest Path Routing</vt:lpstr>
      <vt:lpstr>Why the Shortest Path Algorithm Works</vt:lpstr>
    </vt:vector>
  </TitlesOfParts>
  <Company>Lynchburg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Algorithms for Selecting a Mate</dc:title>
  <dc:creator>Randy Ribler</dc:creator>
  <cp:lastModifiedBy>Ribler, Randy</cp:lastModifiedBy>
  <cp:revision>140</cp:revision>
  <cp:lastPrinted>2002-12-04T04:29:48Z</cp:lastPrinted>
  <dcterms:created xsi:type="dcterms:W3CDTF">2002-11-29T05:09:11Z</dcterms:created>
  <dcterms:modified xsi:type="dcterms:W3CDTF">2015-12-02T20:48:37Z</dcterms:modified>
</cp:coreProperties>
</file>